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</p:sldMasterIdLst>
  <p:notesMasterIdLst>
    <p:notesMasterId r:id="rId28"/>
  </p:notesMasterIdLst>
  <p:sldIdLst>
    <p:sldId id="256" r:id="rId3"/>
    <p:sldId id="426" r:id="rId4"/>
    <p:sldId id="417" r:id="rId5"/>
    <p:sldId id="257" r:id="rId6"/>
    <p:sldId id="429" r:id="rId7"/>
    <p:sldId id="430" r:id="rId8"/>
    <p:sldId id="258" r:id="rId9"/>
    <p:sldId id="259" r:id="rId10"/>
    <p:sldId id="260" r:id="rId11"/>
    <p:sldId id="290" r:id="rId12"/>
    <p:sldId id="288" r:id="rId13"/>
    <p:sldId id="289" r:id="rId14"/>
    <p:sldId id="412" r:id="rId15"/>
    <p:sldId id="427" r:id="rId16"/>
    <p:sldId id="428" r:id="rId17"/>
    <p:sldId id="424" r:id="rId18"/>
    <p:sldId id="425" r:id="rId19"/>
    <p:sldId id="413" r:id="rId20"/>
    <p:sldId id="414" r:id="rId21"/>
    <p:sldId id="431" r:id="rId22"/>
    <p:sldId id="351" r:id="rId23"/>
    <p:sldId id="415" r:id="rId24"/>
    <p:sldId id="276" r:id="rId25"/>
    <p:sldId id="432" r:id="rId26"/>
    <p:sldId id="375" r:id="rId27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" y="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2T04:13:18.52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146 1587,'-1'-9,"0"1,-1-1,0 1,0 0,-1 0,0 0,0 0,-1 0,-9-14,7 13,1-1,0 1,1-1,0 0,0 0,-2-14,0-26,4 27,-1 1,-11-38,-1 5,-17-110,27 102,4-111,3 76,-2-525,-1 620,1 1,0-1,0 0,0 0,0 1,1-1,-1 0,1 1,-1-1,1 0,0 1,0-1,0 1,1 0,-1-1,0 1,1 0,0-1,-1 1,1 0,0 0,0 1,0-1,0 0,1 1,-1-1,0 1,1-1,-1 1,1 0,-1 0,1 0,-1 1,1-1,0 1,-1-1,6 1,0-1,1 0,-1 0,0 1,16 1,-22 0,1-1,-1 0,0 1,1 0,-1-1,0 1,1 0,-1 0,0 1,0-1,0 0,0 1,0-1,0 1,-1 0,1-1,0 1,-1 0,1 0,-1 0,1 3,13 30,-12-27,0 1,0-1,1 1,1-1,10 14,-11-16,0 0,-1 0,1 0,-1 1,0-1,-1 1,0-1,0 1,0 0,-1 0,1 10,0 11,-4 44,0-26,0 648,3-368,-1-286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9T19:30:13.828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1185,'13'-6,"0"1,0 1,1 1,-1-1,1 2,15-1,41-9,-8-7,-37 10,0 2,1 0,0 2,29-2,-38 8,-1 0,0 1,0 1,0 1,0 1,27 10,-21-6,0-2,39 8,6-9,1-3,71-5,-33-1,-6 3,185-6,-227 1,-1-2,109-28,-7-19,-132 42,-1-2,0 0,39-29,-61 40,15-11,-1 0,22-10,-31 20,-1 0,1 1,-1 0,1 0,0 1,0 0,0 1,12-1,263 12,-142-1,732 1,-838-11,1-2,0-2,36-9,99-34,-160 44,9-2,24-7,-2-1,0-3,70-37,-53 15,72-62,10-7,-113 89,1 1,1 1,37-14,-18 13,0 3,2 2,-1 3,91-8,212 10,-327 9,70 1,-19 0,0-3,93-13,-83-4,158-57,-113 32,-118 37,1 0,0 0,-1-2,24-15,46-43,-67 50,-11 11,-1 0,1 0,0 1,0 0,0 0,1 0,0 1,-1 1,1-1,0 1,9-1,-3 1,0 2,0 0,1 0,-1 2,25 4,74 19,112 19,430-5,-6-1,-613-33,-1 2,1 1,-1 2,-1 1,37 18,-38-16,1-1,0-2,1-2,59 8,145-1,-212-14,128 3,131 7,-285-11,10 0,1 2,-1-1,0 2,0-1,0 2,0-1,-1 1,18 10,214 141,73 74,91 65,17-29,-342-221,88 33,-124-61,0-1,1-3,83 13,-10-17,216-12,-274 2,164-9,333-10,-544 21,1-1,24-4,-33 3,0 1,-1-1,1-1,0 1,-1-1,0 1,0-2,9-6,6-4,1 0,0 1,42-18,-26 13,169-76,-150 72,103-26,-30 15,-1-5,147-66,-110 27,-152 72,-1-1,-1 0,1-1,-1-1,16-13,45-50,-15 13,-33 37,0 1,2 1,0 1,2 2,0 0,0 2,1 1,42-12,25-7,194-56,-142 46,225-96,-239 79,97-41,-199 88,1 2,0 1,1 2,0 1,0 1,0 2,63 3,326 8,-391-7,61 11,-58-6,43 2,-39-7,-7-1,0 1,1 2,55 12,-72-10,9 0,-1 2,0 1,-1 1,41 22,-47-21,0-1,1-1,1-1,-1 0,1-1,23 4,118 9,-147-17,13 1,0 1,0 1,30 11,73 32,-104-38,-16-7,-1 1,0 0,0 0,-1 0,1 1,-1 0,0 1,0-1,0 1,-1 1,10 12,-11-12,0-1,1 0,0 0,0 0,0 0,1-1,0 0,0-1,0 1,11 4,5-1,-1 0,31 6,-31-9,-1 0,0 2,29 13,254 152,-275-152,-1 1,-1 2,38 40,-55-50,-1 0,0 0,-1 0,-1 1,0 1,0-1,-2 1,8 30,4 8,-14-47,-1 0,1 0,0 0,1-1,-1 0,1 0,0 0,0 0,8 7,3 0,30 19,-29-22,-1 2,15 13,28 29,-45-43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F313-AB41-4B6D-9521-D94867CBD274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35"/>
            <a:ext cx="5486400" cy="38882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9357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9357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70369-EF5D-4073-9283-FB7A0830B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04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この表は、</a:t>
            </a:r>
            <a:r>
              <a:rPr kumimoji="1" lang="en-US" altLang="ja-JP" dirty="0"/>
              <a:t>2100</a:t>
            </a:r>
            <a:r>
              <a:rPr kumimoji="1" lang="ja-JP" altLang="en-US" dirty="0"/>
              <a:t>年の世界人口の票です。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年には、</a:t>
            </a:r>
            <a:r>
              <a:rPr kumimoji="1" lang="en-US" altLang="ja-JP" dirty="0"/>
              <a:t>78</a:t>
            </a:r>
            <a:r>
              <a:rPr kumimoji="1" lang="ja-JP" altLang="en-US" dirty="0"/>
              <a:t>万人の人口が、</a:t>
            </a:r>
            <a:r>
              <a:rPr kumimoji="1" lang="en-US" altLang="ja-JP" dirty="0"/>
              <a:t>2023</a:t>
            </a:r>
            <a:r>
              <a:rPr kumimoji="1" lang="ja-JP" altLang="en-US" dirty="0"/>
              <a:t>年には</a:t>
            </a:r>
            <a:r>
              <a:rPr kumimoji="1" lang="en-US" altLang="ja-JP" dirty="0"/>
              <a:t>80</a:t>
            </a:r>
            <a:r>
              <a:rPr kumimoji="1" lang="ja-JP" altLang="en-US" dirty="0"/>
              <a:t>億人を突破予定、</a:t>
            </a:r>
            <a:r>
              <a:rPr kumimoji="1" lang="en-US" altLang="ja-JP" dirty="0"/>
              <a:t>2100</a:t>
            </a:r>
            <a:r>
              <a:rPr kumimoji="1" lang="ja-JP" altLang="en-US" dirty="0"/>
              <a:t>年にいは</a:t>
            </a:r>
            <a:r>
              <a:rPr kumimoji="1" lang="en-US" altLang="ja-JP" dirty="0"/>
              <a:t>110</a:t>
            </a:r>
            <a:r>
              <a:rPr kumimoji="1" lang="ja-JP" altLang="en-US" dirty="0"/>
              <a:t>億人近くになる予定です。うち</a:t>
            </a:r>
            <a:r>
              <a:rPr kumimoji="1" lang="en-US" altLang="ja-JP" dirty="0"/>
              <a:t>8</a:t>
            </a:r>
            <a:r>
              <a:rPr kumimoji="1" lang="ja-JP" altLang="en-US" dirty="0"/>
              <a:t>割が、アジアとアフリカの時代になりつつあります。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9865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821E1-963E-40DC-B310-7F34D890D277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303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8838"/>
            <a:ext cx="4111625" cy="2312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279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en-US" altLang="ja-JP" dirty="0"/>
              <a:t>Kumiko Haba, Power Shift and Asian Regional Development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648161-3CDA-47EC-BB91-4BAE7C6C8E3A}" type="datetime1">
              <a:rPr kumimoji="1" lang="ja-JP" altLang="en-US" smtClean="0"/>
              <a:t>2022/4/29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en-US" altLang="ja-JP" dirty="0"/>
              <a:t>Please cite with author's name /copyright Kumiko Haba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0648CC6-25F3-4CC8-A6A9-2E5F2F42E5EF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132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2940C-7066-450A-862B-56DCB4F9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327A7F-CD86-41BE-B826-5368C495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83F99A-35EA-476F-8EFF-39CC8FF28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8AC19B-1114-4B63-AC92-226227F5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05A87-CB18-42A7-AE06-19E9F3E1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68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6B6C2-35E0-4B7C-9E0E-40A3C035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65A1D8-4151-455C-8F59-2489F81E9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1DB847-2E47-4375-B277-432D5E77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FB83CC-4B4A-439D-BD94-8D5AB69B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DF81C1-8C50-46D6-9CD3-EC429248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42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A742436-78D2-4586-8892-3EE8758C6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A9B5C1-CFFA-4F23-BE63-8BC2E1261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1E0086-95AF-4A52-BF65-4A4CE33D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47A76D-6DF2-4208-8A8E-98540377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EADE4B-39AD-4834-AAB3-69DFDE7E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49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1" y="1114052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83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8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1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3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75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4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4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88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8AE454-ACD1-4131-A15A-362D1B89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594B7-3BC7-41A4-8838-6225A2312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FF48F-0789-44DA-97C6-B0C0C0AA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4A9550-446B-422B-A006-84688A3C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FE4579-DE0D-4C91-B514-C586D6FD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78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1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9"/>
            <a:ext cx="11353803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249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1215-69BE-4EED-85CA-1BFD6D077AD9}" type="datetime1">
              <a:rPr kumimoji="1" lang="ja-JP" altLang="en-US" smtClean="0"/>
              <a:t>2022/4/29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Kumiko Haba Prof, Democracy and Xenophobia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C612-182B-49B8-BA38-793E0A1D08C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8D430-81D8-480A-922B-6C0BFB93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51DE44-ADE7-4BAA-8464-AC69511E5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5A9159-FEB8-44FD-A4E9-ECDBA02F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D77CB2-8CF3-4D61-B576-FE910473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A8523C-E29D-4C4B-B237-268E961F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37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829EC-62DD-446A-A919-DC828264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280F9A-30A0-4562-BC3F-B733D43B3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3C901E-2FB2-4AE5-B921-46B27AFD4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986781-C5F3-41F2-AA7A-0AD7AB53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9CD7B0-72A3-4A44-8710-084836CF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EF4269-05E4-451D-B248-99FD53A4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83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2AB1F-1EEC-4C63-9569-BDB31C84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734635-9B8C-4FD3-A8EC-7A080B807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228E24-1E8B-4041-B3C5-D49186365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DEBEFCB-15B7-4EAA-837F-E1A75E77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3C2EA1-AF2E-4E67-A16F-59271E551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871250-5A7D-413D-A8F5-413ACDDD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5D82E45-7B84-4F61-A496-97163A44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9C70A6-1581-4D4B-A6DC-8344B18E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1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61E0A-B9A3-42F3-B235-9C3C9D24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8CC669A-A557-42AF-966A-F7B5A3C8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0D5C17-7721-4680-9A69-F482E4CC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F0E62E-9022-40C3-A842-66AEC2E6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07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146A47-B310-47FE-8C72-E4F0619E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E60F7A-F85A-411B-A468-2358248C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CCD3A2-4E7C-48AA-8D4D-1CEA0875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45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7BADF-5D08-4415-9F17-0A6BB952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502C6E-FA95-4CE5-91E2-01C219EE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1FEDEC-7E42-4250-AC1E-BAB8EA3D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3DACC6-A29B-47BB-8BB3-8435C372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BAC001-BAB9-44DC-879E-4FD06023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DBFAD6-484A-4AE9-8099-6DD2C97F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70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2AB71-91DE-4B66-9298-96F99564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7C42CE-08DD-493A-A5AE-5BF0C9A02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B502C3-8CC8-496F-A899-92EB1F303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6BF8B7-E60B-437E-83DF-8A6D49D6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2B1A98-111F-4AB4-8BE2-E4613490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604282-50E8-4B60-85CE-3E7541F6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3E62531-0B19-41C7-94A6-03FDA34E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DB0FF1-9129-45F5-B37E-3F565A768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10F3EC-7D51-4298-ADE6-BD1090EDC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5721D-5028-4DE3-A6D1-D46464AD9DFB}" type="datetimeFigureOut">
              <a:rPr kumimoji="1" lang="ja-JP" altLang="en-US" smtClean="0"/>
              <a:t>2022/4/29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1A106-691F-49A5-BDD5-AD3130BE7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E248A9-3ABD-4591-82AC-62FD0C76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05D2-8F59-4EB4-B306-018F875F6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8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9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endai.ismedia.jp/articles/-/9169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BD1CF-8140-4DAC-B061-A7191B187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907" y="299802"/>
            <a:ext cx="10717893" cy="3840397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highlight>
                  <a:srgbClr val="FFFF00"/>
                </a:highlight>
                <a:latin typeface="Congenial Black" panose="020B0604020202020204" pitchFamily="2" charset="0"/>
                <a:ea typeface="BIZ UD明朝 Medium" panose="02020500000000000000" pitchFamily="17" charset="-128"/>
              </a:rPr>
              <a:t>沖縄本土復帰</a:t>
            </a:r>
            <a:r>
              <a:rPr lang="en-US" altLang="ja-JP" sz="2800" b="1" dirty="0">
                <a:highlight>
                  <a:srgbClr val="FFFF00"/>
                </a:highlight>
                <a:latin typeface="Congenial Black" panose="020B0604020202020204" pitchFamily="2" charset="0"/>
                <a:ea typeface="BIZ UD明朝 Medium" panose="02020500000000000000" pitchFamily="17" charset="-128"/>
              </a:rPr>
              <a:t>50</a:t>
            </a:r>
            <a:r>
              <a:rPr lang="ja-JP" altLang="en-US" sz="2800" b="1" dirty="0">
                <a:highlight>
                  <a:srgbClr val="FFFF00"/>
                </a:highlight>
                <a:latin typeface="Congenial Black" panose="020B0604020202020204" pitchFamily="2" charset="0"/>
                <a:ea typeface="BIZ UD明朝 Medium" panose="02020500000000000000" pitchFamily="17" charset="-128"/>
              </a:rPr>
              <a:t>年のシンポジウム</a:t>
            </a:r>
            <a:br>
              <a:rPr lang="en-US" altLang="ja-JP" sz="2800" dirty="0"/>
            </a:br>
            <a:r>
              <a:rPr lang="en-US" altLang="ja-JP" sz="2800" b="1" dirty="0"/>
              <a:t>2022.3.26.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49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沖縄をハブとする地域連携と信頼醸成</a:t>
            </a:r>
            <a:br>
              <a:rPr lang="en-US" altLang="ja-JP" sz="4900" b="1" kern="100" dirty="0">
                <a:solidFill>
                  <a:srgbClr val="FF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4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独仏和解を日中沖縄和解に繋げられるか？</a:t>
            </a:r>
            <a:br>
              <a:rPr lang="en-US" altLang="ja-JP" sz="4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kumimoji="1"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FBDA88E-4A5C-4703-AD97-FF83B28F7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7998"/>
            <a:ext cx="9144000" cy="180340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b="1" dirty="0">
                <a:highlight>
                  <a:srgbClr val="FFFF00"/>
                </a:highlight>
              </a:rPr>
              <a:t>©</a:t>
            </a:r>
            <a:r>
              <a:rPr kumimoji="1" lang="ja-JP" altLang="en-US" b="1" dirty="0">
                <a:highlight>
                  <a:srgbClr val="FFFF00"/>
                </a:highlight>
              </a:rPr>
              <a:t>羽場　久美子　</a:t>
            </a:r>
            <a:endParaRPr kumimoji="1" lang="en-US" altLang="ja-JP" b="1" dirty="0">
              <a:highlight>
                <a:srgbClr val="FFFF00"/>
              </a:highlight>
            </a:endParaRPr>
          </a:p>
          <a:p>
            <a:r>
              <a:rPr kumimoji="1" lang="ja-JP" altLang="en-US" sz="1700" b="1" dirty="0">
                <a:highlight>
                  <a:srgbClr val="FFFF00"/>
                </a:highlight>
              </a:rPr>
              <a:t>（＊引用の際には名前を明記ください）</a:t>
            </a:r>
            <a:endParaRPr kumimoji="1" lang="en-US" altLang="ja-JP" sz="1700" b="1" dirty="0"/>
          </a:p>
          <a:p>
            <a:r>
              <a:rPr lang="ja-JP" altLang="en-US" b="1" dirty="0"/>
              <a:t>神奈川大学教授、青山学院大学名誉教授</a:t>
            </a:r>
            <a:endParaRPr lang="en-US" altLang="ja-JP" b="1" dirty="0"/>
          </a:p>
          <a:p>
            <a:r>
              <a:rPr lang="ja-JP" altLang="en-US" b="1" dirty="0"/>
              <a:t>グローバル国際関係研究所 所長</a:t>
            </a:r>
            <a:endParaRPr lang="en-US" altLang="ja-JP" b="1" dirty="0"/>
          </a:p>
          <a:p>
            <a:r>
              <a:rPr kumimoji="1" lang="ja-JP" altLang="en-US" b="1" dirty="0"/>
              <a:t>世界国際関係学会（</a:t>
            </a:r>
            <a:r>
              <a:rPr kumimoji="1" lang="en-US" altLang="ja-JP" b="1" dirty="0"/>
              <a:t>ISA)</a:t>
            </a:r>
            <a:r>
              <a:rPr kumimoji="1" lang="ja-JP" altLang="en-US" b="1" dirty="0"/>
              <a:t>アジア太平洋 会長</a:t>
            </a:r>
            <a:endParaRPr kumimoji="1" lang="en-US" altLang="ja-JP" b="1" dirty="0"/>
          </a:p>
        </p:txBody>
      </p:sp>
      <p:pic>
        <p:nvPicPr>
          <p:cNvPr id="4098" name="Picture 2" descr="米中首脳、主導権争い 協調も模索―気候変動サミット：時事ドットコム">
            <a:extLst>
              <a:ext uri="{FF2B5EF4-FFF2-40B4-BE49-F238E27FC236}">
                <a16:creationId xmlns:a16="http://schemas.microsoft.com/office/drawing/2014/main" id="{059499ED-15CB-4464-9ECE-434F97A2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12" y="-316396"/>
            <a:ext cx="3027788" cy="210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ヴェルダンでの独仏和解 ミッテランとコール Der Handschlag von Verdun -">
            <a:extLst>
              <a:ext uri="{FF2B5EF4-FFF2-40B4-BE49-F238E27FC236}">
                <a16:creationId xmlns:a16="http://schemas.microsoft.com/office/drawing/2014/main" id="{25EE4C10-F930-4DAF-A2CB-F1422B8D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6044"/>
            <a:ext cx="2963990" cy="21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8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414D2-3E23-41AC-A6E2-538B06A8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133"/>
            <a:ext cx="10772775" cy="113876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アメリカによる「中国封じ込め」の開始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86B6B0-1EA3-46E4-A83D-75A0DD25B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663700"/>
            <a:ext cx="11421835" cy="4838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バイデンは、トランプ政権の経済政策は踏襲しない：中国経済への歩み寄り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他方、</a:t>
            </a:r>
            <a:r>
              <a:rPr kumimoji="1" lang="ja-JP" altLang="en-US" dirty="0">
                <a:solidFill>
                  <a:srgbClr val="FF0000"/>
                </a:solidFill>
              </a:rPr>
              <a:t>安全保障状況については「中国封じ込め」戦略　（共和党の取り込み）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トランプ</a:t>
            </a:r>
            <a:r>
              <a:rPr lang="en-US" altLang="ja-JP" dirty="0"/>
              <a:t>:</a:t>
            </a:r>
            <a:r>
              <a:rPr lang="ja-JP" altLang="en-US" dirty="0"/>
              <a:t>北朝鮮の、大陸間弾道弾の施設は爆破、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一方で、ロシアと、中距離核兵器の凍結は解除、</a:t>
            </a:r>
            <a:r>
              <a:rPr lang="ja-JP" altLang="en-US" dirty="0">
                <a:highlight>
                  <a:srgbClr val="FFFF00"/>
                </a:highlight>
              </a:rPr>
              <a:t>中距離核の拡大</a:t>
            </a:r>
            <a:r>
              <a:rPr lang="ja-JP" altLang="en-US" dirty="0"/>
              <a:t>を合意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u="sng" dirty="0">
                <a:highlight>
                  <a:srgbClr val="FFFF00"/>
                </a:highlight>
              </a:rPr>
              <a:t>アメリカに届かない形で、地域紛争に核を用いる可能性 </a:t>
            </a:r>
            <a:r>
              <a:rPr lang="en-US" altLang="ja-JP" u="sng" dirty="0">
                <a:highlight>
                  <a:srgbClr val="FFFF00"/>
                </a:highlight>
              </a:rPr>
              <a:t> </a:t>
            </a:r>
            <a:r>
              <a:rPr lang="ja-JP" altLang="en-US" u="sng" dirty="0">
                <a:highlight>
                  <a:srgbClr val="FFFF00"/>
                </a:highlight>
              </a:rPr>
              <a:t>あり</a:t>
            </a:r>
            <a:endParaRPr lang="en-US" altLang="ja-JP" u="sng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東アジアで戦争が起これば日本は最前線になる！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アメリカが日本を守るのではない、</a:t>
            </a:r>
            <a:r>
              <a:rPr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日本がアメリカを守る構図</a:t>
            </a:r>
            <a:r>
              <a:rPr lang="ja-JP" altLang="en-US" b="1" dirty="0">
                <a:solidFill>
                  <a:srgbClr val="FF0000"/>
                </a:solidFill>
              </a:rPr>
              <a:t>（ 地図）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★</a:t>
            </a:r>
            <a:r>
              <a:rPr lang="ja-JP" altLang="en-US" dirty="0"/>
              <a:t>アメリカの</a:t>
            </a:r>
            <a:r>
              <a:rPr kumimoji="1" lang="ja-JP" altLang="en-US" dirty="0"/>
              <a:t>大学での沖縄米軍基地の研究会では、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「北朝鮮の中距離ミサイルは、日本：東京が標的。アメリカには届かない」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と発言するアメリカ研究者。＜</a:t>
            </a:r>
            <a:r>
              <a:rPr kumimoji="1" lang="ja-JP" altLang="en-US" dirty="0">
                <a:solidFill>
                  <a:srgbClr val="FF0000"/>
                </a:solidFill>
              </a:rPr>
              <a:t>米中戦争は、東アジアの代理戦争で行われる！</a:t>
            </a:r>
            <a:r>
              <a:rPr kumimoji="1" lang="ja-JP" altLang="en-US" dirty="0"/>
              <a:t>＞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1435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64416E-9014-4D8D-B9F6-0C6D98DE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27" y="397783"/>
            <a:ext cx="10754445" cy="1275896"/>
          </a:xfrm>
        </p:spPr>
        <p:txBody>
          <a:bodyPr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★★日本の地政学的位置</a:t>
            </a:r>
            <a:r>
              <a:rPr kumimoji="1" lang="ja-JP" altLang="en-US" sz="2400" dirty="0">
                <a:solidFill>
                  <a:srgbClr val="FF0000"/>
                </a:solidFill>
              </a:rPr>
              <a:t>（西に倒してみると。。。）</a:t>
            </a:r>
            <a:br>
              <a:rPr kumimoji="1" lang="en-US" altLang="ja-JP" sz="2400" dirty="0">
                <a:solidFill>
                  <a:srgbClr val="FF0000"/>
                </a:solidFill>
              </a:rPr>
            </a:br>
            <a:r>
              <a:rPr kumimoji="1" lang="ja-JP" altLang="en-US" sz="2400" dirty="0">
                <a:solidFill>
                  <a:srgbClr val="FF0000"/>
                </a:solidFill>
              </a:rPr>
              <a:t>ー</a:t>
            </a:r>
            <a:r>
              <a:rPr kumimoji="1" lang="en-US" altLang="ja-JP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3000</a:t>
            </a: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キロにわたる大陸封じ込</a:t>
            </a:r>
            <a:r>
              <a:rPr kumimoji="1"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めの自然要塞</a:t>
            </a:r>
            <a:br>
              <a:rPr kumimoji="1" lang="en-US" altLang="ja-JP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400" dirty="0">
                <a:solidFill>
                  <a:srgbClr val="FF0000"/>
                </a:solidFill>
              </a:rPr>
              <a:t>日本列島・沖縄・台湾の連携により、</a:t>
            </a:r>
            <a:r>
              <a:rPr kumimoji="1" lang="ja-JP" altLang="en-US" sz="2400" dirty="0"/>
              <a:t>アメリカにとって</a:t>
            </a:r>
            <a:br>
              <a:rPr kumimoji="1" lang="en-US" altLang="ja-JP" sz="2400" dirty="0"/>
            </a:br>
            <a:r>
              <a:rPr kumimoji="1" lang="ja-JP" altLang="en-US" sz="2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ロシア・北朝鮮・中国に対し、</a:t>
            </a: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最良の要塞、前線基地となる</a:t>
            </a:r>
            <a:br>
              <a:rPr kumimoji="1" lang="en-US" altLang="ja-JP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（この細腕で、</a:t>
            </a:r>
            <a:r>
              <a:rPr kumimoji="1" lang="en-US" altLang="ja-JP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方からミサイルが飛んできて、弁慶のように守れるか？）</a:t>
            </a:r>
          </a:p>
        </p:txBody>
      </p:sp>
      <p:pic>
        <p:nvPicPr>
          <p:cNvPr id="1026" name="Picture 2" descr="≪ 東アジアの海洋国に生まれて ≫ 環日本海東アジア諸国図を眺めて 想うこと - 静夜思">
            <a:extLst>
              <a:ext uri="{FF2B5EF4-FFF2-40B4-BE49-F238E27FC236}">
                <a16:creationId xmlns:a16="http://schemas.microsoft.com/office/drawing/2014/main" id="{1B34265B-B0C9-4A2D-BF21-18385BB440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7591" y="1818167"/>
            <a:ext cx="12471991" cy="51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7FF87D08-8B6A-4415-830F-96AC486A37CC}"/>
                  </a:ext>
                </a:extLst>
              </p14:cNvPr>
              <p14:cNvContentPartPr/>
              <p14:nvPr/>
            </p14:nvContentPartPr>
            <p14:xfrm>
              <a:off x="2733461" y="3702714"/>
              <a:ext cx="6878880" cy="53604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7FF87D08-8B6A-4415-830F-96AC486A3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9461" y="3595074"/>
                <a:ext cx="6986520" cy="7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136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E28468-846C-4E1D-8D9B-515CCDCF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11667"/>
            <a:ext cx="10772775" cy="1134533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アメリカのインド太平洋戦略</a:t>
            </a:r>
            <a:r>
              <a:rPr kumimoji="1" lang="ja-JP" altLang="en-US" dirty="0"/>
              <a:t>とは？</a:t>
            </a:r>
            <a:br>
              <a:rPr kumimoji="1" lang="en-US" altLang="ja-JP" dirty="0"/>
            </a:br>
            <a:r>
              <a:rPr kumimoji="1" lang="ja-JP" altLang="en-US" dirty="0"/>
              <a:t>　　　　</a:t>
            </a:r>
            <a:r>
              <a:rPr kumimoji="1" lang="ja-JP" altLang="en-US" b="1" dirty="0">
                <a:solidFill>
                  <a:srgbClr val="FF0000"/>
                </a:solidFill>
              </a:rPr>
              <a:t>　</a:t>
            </a:r>
            <a:r>
              <a:rPr kumimoji="1" lang="en-US" altLang="ja-JP" b="1" dirty="0">
                <a:solidFill>
                  <a:srgbClr val="FF0000"/>
                </a:solidFill>
              </a:rPr>
              <a:t>QUAD, QUAD</a:t>
            </a:r>
            <a:r>
              <a:rPr kumimoji="1" lang="ja-JP" altLang="en-US" b="1" dirty="0">
                <a:solidFill>
                  <a:srgbClr val="FF0000"/>
                </a:solidFill>
              </a:rPr>
              <a:t>プラス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2AC580-E2E0-41EE-8A6D-712BEAEB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66332"/>
            <a:ext cx="11088080" cy="516466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トランプ、バイデン政権：安全保障面では</a:t>
            </a:r>
            <a:r>
              <a:rPr kumimoji="1" lang="ja-JP" altLang="en-US" dirty="0">
                <a:highlight>
                  <a:srgbClr val="FFFF00"/>
                </a:highlight>
              </a:rPr>
              <a:t>封じ込め</a:t>
            </a:r>
            <a:r>
              <a:rPr kumimoji="1" lang="ja-JP" altLang="en-US" dirty="0"/>
              <a:t>を促進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</a:rPr>
              <a:t>QUAD</a:t>
            </a:r>
            <a:r>
              <a:rPr lang="ja-JP" altLang="en-US" dirty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日米豪印</a:t>
            </a:r>
            <a:r>
              <a:rPr lang="en-US" altLang="ja-JP" dirty="0"/>
              <a:t>4</a:t>
            </a:r>
            <a:r>
              <a:rPr lang="ja-JP" altLang="en-US" dirty="0"/>
              <a:t>か国戦略対話）</a:t>
            </a:r>
            <a:r>
              <a:rPr lang="en-US" altLang="ja-JP" dirty="0"/>
              <a:t>―</a:t>
            </a:r>
            <a:r>
              <a:rPr lang="ja-JP" altLang="en-US" dirty="0"/>
              <a:t>ひし形で中国を取り巻く</a:t>
            </a:r>
            <a:endParaRPr lang="en-US" altLang="ja-JP" dirty="0"/>
          </a:p>
          <a:p>
            <a:r>
              <a:rPr kumimoji="1" lang="ja-JP" altLang="en-US" dirty="0"/>
              <a:t>安倍首相が提唱、トランプ政権が実質化：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年頃から強化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2020.8</a:t>
            </a:r>
            <a:r>
              <a:rPr lang="ja-JP" altLang="en-US" dirty="0"/>
              <a:t>　</a:t>
            </a:r>
            <a:r>
              <a:rPr lang="en-US" altLang="ja-JP" dirty="0">
                <a:highlight>
                  <a:srgbClr val="FFFF00"/>
                </a:highlight>
              </a:rPr>
              <a:t>QUAD </a:t>
            </a:r>
            <a:r>
              <a:rPr lang="ja-JP" altLang="en-US" dirty="0">
                <a:highlight>
                  <a:srgbClr val="FFFF00"/>
                </a:highlight>
              </a:rPr>
              <a:t>プラス</a:t>
            </a:r>
            <a:r>
              <a:rPr lang="ja-JP" altLang="en-US" dirty="0"/>
              <a:t>：</a:t>
            </a:r>
            <a:r>
              <a:rPr lang="ja-JP" altLang="en-US" dirty="0">
                <a:solidFill>
                  <a:srgbClr val="FF0000"/>
                </a:solidFill>
              </a:rPr>
              <a:t>韓国、ベトナム、ニュージーランド、台湾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/>
              <a:t>＜</a:t>
            </a:r>
            <a:r>
              <a:rPr lang="ja-JP" altLang="en-US" dirty="0">
                <a:highlight>
                  <a:srgbClr val="FFFF00"/>
                </a:highlight>
              </a:rPr>
              <a:t>東アジア版</a:t>
            </a:r>
            <a:r>
              <a:rPr lang="en-US" altLang="ja-JP" dirty="0">
                <a:highlight>
                  <a:srgbClr val="FFFF00"/>
                </a:highlight>
              </a:rPr>
              <a:t>NATO</a:t>
            </a:r>
            <a:r>
              <a:rPr lang="ja-JP" altLang="en-US" dirty="0"/>
              <a:t>を構想＞（中国・ロシア・北朝鮮を封じ込め）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★</a:t>
            </a:r>
            <a:r>
              <a:rPr lang="ja-JP" altLang="en-US" dirty="0">
                <a:solidFill>
                  <a:srgbClr val="FF0000"/>
                </a:solidFill>
              </a:rPr>
              <a:t>　欧州、日本、</a:t>
            </a:r>
            <a:r>
              <a:rPr lang="en-US" altLang="ja-JP" dirty="0">
                <a:solidFill>
                  <a:srgbClr val="FF0000"/>
                </a:solidFill>
              </a:rPr>
              <a:t>ASEAN</a:t>
            </a:r>
            <a:r>
              <a:rPr lang="ja-JP" altLang="en-US" dirty="0">
                <a:solidFill>
                  <a:srgbClr val="FF0000"/>
                </a:solidFill>
              </a:rPr>
              <a:t>は必ずしも同調しているわけではない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＜経済先進地域の東アジアを紛争地にしたくない＞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　（背景</a:t>
            </a:r>
            <a:r>
              <a:rPr lang="en-US" altLang="ja-JP" dirty="0"/>
              <a:t>:</a:t>
            </a:r>
            <a:r>
              <a:rPr lang="ja-JP" altLang="en-US" dirty="0"/>
              <a:t>コロナ禍で経済が悪化、</a:t>
            </a:r>
            <a:r>
              <a:rPr lang="ja-JP" altLang="en-US" dirty="0">
                <a:solidFill>
                  <a:srgbClr val="FF0000"/>
                </a:solidFill>
              </a:rPr>
              <a:t>安全保障と経済を分けたい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中国経済との連携を希望</a:t>
            </a:r>
            <a:r>
              <a:rPr lang="en-US" altLang="ja-JP" dirty="0"/>
              <a:t>:</a:t>
            </a:r>
            <a:r>
              <a:rPr lang="ja-JP" altLang="en-US" dirty="0"/>
              <a:t>　経団連、中小企業：日本商工会議所の要請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765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12F0C4DD-835D-4058-B96E-DDDF0CA0F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8" y="67377"/>
            <a:ext cx="11160492" cy="100102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QUAD </a:t>
            </a:r>
            <a:r>
              <a:rPr kumimoji="1" lang="ja-JP" altLang="en-US" dirty="0"/>
              <a:t>（日米豪印</a:t>
            </a:r>
            <a:r>
              <a:rPr kumimoji="1" lang="en-US" altLang="ja-JP" dirty="0"/>
              <a:t>4</a:t>
            </a:r>
            <a:r>
              <a:rPr kumimoji="1" lang="ja-JP" altLang="en-US" dirty="0"/>
              <a:t>か国戦略対話）</a:t>
            </a:r>
            <a:r>
              <a:rPr kumimoji="1" lang="ja-JP" altLang="en-US" sz="2000" dirty="0"/>
              <a:t>（朝日新聞）</a:t>
            </a:r>
          </a:p>
        </p:txBody>
      </p:sp>
      <p:pic>
        <p:nvPicPr>
          <p:cNvPr id="7" name="コンテンツ プレースホルダー 6" descr="マップ&#10;&#10;自動的に生成された説明">
            <a:extLst>
              <a:ext uri="{FF2B5EF4-FFF2-40B4-BE49-F238E27FC236}">
                <a16:creationId xmlns:a16="http://schemas.microsoft.com/office/drawing/2014/main" id="{5EE0250A-3039-49DC-8BAD-E8B08D65A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599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7A49C5-CB0E-4F60-9C94-B9E63EFC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81CE-5537-422E-B5B5-6154E47F298E}" type="datetime1">
              <a:rPr kumimoji="1" lang="ja-JP" altLang="en-US" smtClean="0"/>
              <a:t>2022/4/29</a:t>
            </a:fld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30C2E3-C6B6-457A-AE28-7EA7CD2A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ADB-8A66-42E1-985F-EB0B15AE5D35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052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2031D-4E73-48CC-91FB-625E50E9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インドの戦略：</a:t>
            </a:r>
            <a:r>
              <a:rPr kumimoji="1" lang="en-US" altLang="ja-JP" dirty="0"/>
              <a:t>QUAD</a:t>
            </a:r>
            <a:r>
              <a:rPr kumimoji="1" lang="ja-JP" altLang="en-US" dirty="0"/>
              <a:t>を超える。南アジア</a:t>
            </a:r>
            <a:br>
              <a:rPr kumimoji="1" lang="en-US" altLang="ja-JP" dirty="0"/>
            </a:br>
            <a:r>
              <a:rPr kumimoji="1" lang="ja-JP" altLang="en-US" dirty="0"/>
              <a:t>地域協力　</a:t>
            </a:r>
            <a:r>
              <a:rPr kumimoji="1" lang="ja-JP" altLang="en-US" b="1" dirty="0">
                <a:solidFill>
                  <a:srgbClr val="FF0000"/>
                </a:solidFill>
              </a:rPr>
              <a:t>日インド学術交流</a:t>
            </a:r>
            <a:br>
              <a:rPr kumimoji="1" lang="en-US" altLang="ja-JP" b="1" dirty="0">
                <a:solidFill>
                  <a:srgbClr val="FF0000"/>
                </a:solidFill>
              </a:rPr>
            </a:br>
            <a:r>
              <a:rPr kumimoji="1" lang="ja-JP" altLang="en-US" b="1" dirty="0">
                <a:solidFill>
                  <a:srgbClr val="FF0000"/>
                </a:solidFill>
              </a:rPr>
              <a:t>（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学術会議・インド社会科学院との共同）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78EBE8-02FF-41A9-B4C2-6758EA828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インドの研究者から、地域協力研究の呼びかけ</a:t>
            </a:r>
            <a:endParaRPr kumimoji="1" lang="en-US" altLang="ja-JP" dirty="0"/>
          </a:p>
          <a:p>
            <a:r>
              <a:rPr kumimoji="1" lang="ja-JP" altLang="en-US" dirty="0"/>
              <a:t>東アジアの地域協力、インドの地域協力</a:t>
            </a:r>
            <a:endParaRPr kumimoji="1" lang="en-US" altLang="ja-JP" dirty="0"/>
          </a:p>
          <a:p>
            <a:r>
              <a:rPr kumimoji="1" lang="ja-JP" altLang="en-US" dirty="0"/>
              <a:t>欧州の地域協力</a:t>
            </a:r>
            <a:endParaRPr kumimoji="1" lang="en-US" altLang="ja-JP" dirty="0"/>
          </a:p>
          <a:p>
            <a:r>
              <a:rPr kumimoji="1" lang="en-US" altLang="ja-JP" dirty="0"/>
              <a:t>Oxford</a:t>
            </a:r>
            <a:r>
              <a:rPr kumimoji="1" lang="ja-JP" altLang="en-US" dirty="0"/>
              <a:t>で、地域経済協力で、</a:t>
            </a:r>
            <a:r>
              <a:rPr kumimoji="1" lang="en-US" altLang="ja-JP" dirty="0"/>
              <a:t>PhD</a:t>
            </a:r>
            <a:r>
              <a:rPr kumimoji="1" lang="ja-JP" altLang="en-US" dirty="0"/>
              <a:t>をとった研究者</a:t>
            </a:r>
            <a:endParaRPr kumimoji="1" lang="en-US" altLang="ja-JP" dirty="0"/>
          </a:p>
          <a:p>
            <a:r>
              <a:rPr kumimoji="1" lang="en-US" altLang="ja-JP" dirty="0"/>
              <a:t>Pradeep Chauhan</a:t>
            </a:r>
            <a:r>
              <a:rPr kumimoji="1" lang="ja-JP" altLang="en-US" dirty="0"/>
              <a:t>との共同。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インドの地域共同、とりわけ、</a:t>
            </a:r>
            <a:r>
              <a:rPr kumimoji="1" lang="en-US" altLang="ja-JP" b="1" dirty="0">
                <a:solidFill>
                  <a:srgbClr val="FF0000"/>
                </a:solidFill>
              </a:rPr>
              <a:t>SAARC, BIMSTEC</a:t>
            </a:r>
            <a:r>
              <a:rPr kumimoji="1" lang="ja-JP" altLang="en-US" dirty="0"/>
              <a:t>には、</a:t>
            </a:r>
            <a:r>
              <a:rPr kumimoji="1" lang="en-US" altLang="ja-JP" dirty="0"/>
              <a:t>2014</a:t>
            </a:r>
            <a:r>
              <a:rPr kumimoji="1" lang="ja-JP" altLang="en-US" dirty="0"/>
              <a:t>年頃から関心（インド科学アカデミーとの交流の中で）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インドー中国に並ぶプライド。米欧のいうままにはならない。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インドは南アジアとの共同を第</a:t>
            </a:r>
            <a:r>
              <a:rPr kumimoji="1" lang="en-US" altLang="ja-JP" b="1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に考える。</a:t>
            </a:r>
            <a:endParaRPr kumimoji="1" lang="en-US" altLang="ja-JP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kumimoji="1" lang="en-US" altLang="ja-JP" dirty="0">
                <a:highlight>
                  <a:srgbClr val="FFFF00"/>
                </a:highlight>
              </a:rPr>
              <a:t>SAARC, BIMSTEC</a:t>
            </a:r>
            <a:r>
              <a:rPr kumimoji="1" lang="ja-JP" altLang="en-US" dirty="0">
                <a:highlight>
                  <a:srgbClr val="FFFF00"/>
                </a:highlight>
              </a:rPr>
              <a:t>　南アジアの地域共同</a:t>
            </a:r>
            <a:r>
              <a:rPr kumimoji="1" lang="ja-JP" altLang="en-US" dirty="0"/>
              <a:t>を重視、</a:t>
            </a:r>
            <a:endParaRPr kumimoji="1" lang="en-US" altLang="ja-JP" dirty="0"/>
          </a:p>
          <a:p>
            <a:r>
              <a:rPr kumimoji="1" lang="en-US" altLang="ja-JP" dirty="0"/>
              <a:t>QUAD</a:t>
            </a:r>
            <a:r>
              <a:rPr kumimoji="1" lang="ja-JP" altLang="en-US" dirty="0"/>
              <a:t>には（積極的には）加わらない。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794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F75FC-6411-4E8E-B008-2172C116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　　　　　　インドの地域協力</a:t>
            </a:r>
            <a:br>
              <a:rPr kumimoji="1" lang="en-US" altLang="ja-JP" dirty="0"/>
            </a:br>
            <a:r>
              <a:rPr kumimoji="1" lang="ja-JP" altLang="en-US" dirty="0"/>
              <a:t>　　　　　　　　　　　</a:t>
            </a:r>
            <a:r>
              <a:rPr kumimoji="1" lang="en-US" altLang="ja-JP" dirty="0"/>
              <a:t>BIMSTEC</a:t>
            </a:r>
            <a:endParaRPr kumimoji="1" lang="ja-JP" altLang="en-US" dirty="0"/>
          </a:p>
        </p:txBody>
      </p:sp>
      <p:pic>
        <p:nvPicPr>
          <p:cNvPr id="1026" name="Picture 2" descr="BIMSTEC at 24 – Unrealized Aspirations | Diplomatist">
            <a:extLst>
              <a:ext uri="{FF2B5EF4-FFF2-40B4-BE49-F238E27FC236}">
                <a16:creationId xmlns:a16="http://schemas.microsoft.com/office/drawing/2014/main" id="{474FEA88-5E03-448B-A286-BA814A4986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1632858"/>
            <a:ext cx="7097486" cy="52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l you need to know about BIMSTEC | India News - Times of India">
            <a:extLst>
              <a:ext uri="{FF2B5EF4-FFF2-40B4-BE49-F238E27FC236}">
                <a16:creationId xmlns:a16="http://schemas.microsoft.com/office/drawing/2014/main" id="{D7F0D9C8-FBC3-4761-A681-091AD1F4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65125"/>
            <a:ext cx="5606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0D7F5F-3913-4204-8507-D4C787CF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81CE-5537-422E-B5B5-6154E47F298E}" type="datetime1">
              <a:rPr kumimoji="1" lang="ja-JP" altLang="en-US" smtClean="0"/>
              <a:t>2022/4/29</a:t>
            </a:fld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103D83-D823-4EAC-85EA-8C06AAFC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ADB-8A66-42E1-985F-EB0B15AE5D35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033230C-FBB3-485C-A946-A58E7B7C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185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AUKUS</a:t>
            </a:r>
            <a:r>
              <a:rPr kumimoji="1" lang="en-US" altLang="ja-JP" dirty="0">
                <a:solidFill>
                  <a:srgbClr val="FF0000"/>
                </a:solidFill>
              </a:rPr>
              <a:t>:</a:t>
            </a:r>
            <a:r>
              <a:rPr kumimoji="1" lang="ja-JP" altLang="en-US" dirty="0">
                <a:solidFill>
                  <a:srgbClr val="FF0000"/>
                </a:solidFill>
              </a:rPr>
              <a:t>米英豪の軍事情報同盟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en-US" altLang="ja-JP" dirty="0">
                <a:solidFill>
                  <a:srgbClr val="FF0000"/>
                </a:solidFill>
              </a:rPr>
              <a:t>AU, UK, US</a:t>
            </a:r>
            <a:r>
              <a:rPr kumimoji="1" lang="ja-JP" altLang="en-US" dirty="0">
                <a:solidFill>
                  <a:srgbClr val="FF0000"/>
                </a:solidFill>
              </a:rPr>
              <a:t>の頭文字　</a:t>
            </a:r>
            <a:r>
              <a:rPr kumimoji="1" lang="en-US" altLang="ja-JP" dirty="0"/>
              <a:t>3</a:t>
            </a:r>
            <a:r>
              <a:rPr kumimoji="1" lang="ja-JP" altLang="en-US" dirty="0"/>
              <a:t>国同盟　４億超</a:t>
            </a:r>
            <a:br>
              <a:rPr kumimoji="1" lang="en-US" altLang="ja-JP" dirty="0"/>
            </a:br>
            <a:r>
              <a:rPr kumimoji="1" lang="ja-JP" altLang="en-US" dirty="0"/>
              <a:t>　　</a:t>
            </a:r>
            <a:r>
              <a:rPr kumimoji="1" lang="ja-JP" altLang="en-US" sz="3600" dirty="0"/>
              <a:t>軍事・</a:t>
            </a:r>
            <a:r>
              <a:rPr kumimoji="1" lang="en-US" altLang="ja-JP" sz="3600" dirty="0"/>
              <a:t>IT</a:t>
            </a:r>
            <a:r>
              <a:rPr kumimoji="1" lang="ja-JP" altLang="en-US" sz="3600" dirty="0"/>
              <a:t>・核</a:t>
            </a:r>
            <a:r>
              <a:rPr kumimoji="1" lang="ja-JP" altLang="en-US" sz="2200" b="1" dirty="0">
                <a:highlight>
                  <a:srgbClr val="FFFF00"/>
                </a:highlight>
              </a:rPr>
              <a:t>（中国の</a:t>
            </a:r>
            <a:r>
              <a:rPr kumimoji="1" lang="en-US" altLang="ja-JP" sz="2200" b="1" dirty="0">
                <a:highlight>
                  <a:srgbClr val="FFFF00"/>
                </a:highlight>
              </a:rPr>
              <a:t>IT</a:t>
            </a:r>
            <a:r>
              <a:rPr kumimoji="1" lang="ja-JP" altLang="en-US" sz="2200" b="1" dirty="0">
                <a:highlight>
                  <a:srgbClr val="FFFF00"/>
                </a:highlight>
              </a:rPr>
              <a:t>人口</a:t>
            </a:r>
            <a:r>
              <a:rPr kumimoji="1" lang="en-US" altLang="ja-JP" sz="2200" b="1" dirty="0">
                <a:highlight>
                  <a:srgbClr val="FFFF00"/>
                </a:highlight>
              </a:rPr>
              <a:t>10</a:t>
            </a:r>
            <a:r>
              <a:rPr kumimoji="1" lang="ja-JP" altLang="en-US" sz="2200" b="1" dirty="0">
                <a:highlight>
                  <a:srgbClr val="FFFF00"/>
                </a:highlight>
              </a:rPr>
              <a:t>億！）</a:t>
            </a:r>
            <a:br>
              <a:rPr kumimoji="1" lang="en-US" altLang="ja-JP" sz="2200" b="1" dirty="0">
                <a:highlight>
                  <a:srgbClr val="FFFF00"/>
                </a:highlight>
              </a:rPr>
            </a:br>
            <a:r>
              <a:rPr lang="ja-JP" altLang="en-US" sz="3600" dirty="0"/>
              <a:t>　バイデン・ジョンソン・モリソン　</a:t>
            </a:r>
            <a:r>
              <a:rPr lang="ja-JP" altLang="en-US" sz="2000" dirty="0"/>
              <a:t>（</a:t>
            </a:r>
            <a:r>
              <a:rPr lang="en-US" altLang="ja-JP" sz="2000" dirty="0"/>
              <a:t>Wow! Korea</a:t>
            </a:r>
            <a:r>
              <a:rPr lang="ja-JP" altLang="en-US" sz="2000" dirty="0"/>
              <a:t>）</a:t>
            </a:r>
            <a:endParaRPr kumimoji="1" lang="ja-JP" altLang="en-US" sz="2000" dirty="0"/>
          </a:p>
        </p:txBody>
      </p:sp>
      <p:pic>
        <p:nvPicPr>
          <p:cNvPr id="1028" name="Picture 4" descr="米・英・豪の3角安保パートナーシップ「AUKUS」が発足">
            <a:extLst>
              <a:ext uri="{FF2B5EF4-FFF2-40B4-BE49-F238E27FC236}">
                <a16:creationId xmlns:a16="http://schemas.microsoft.com/office/drawing/2014/main" id="{5D9D60D3-AF4E-4C10-8752-D7684FDC53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3" y="1616529"/>
            <a:ext cx="11576957" cy="52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1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A3A6688-10EA-4C48-ACFA-730E5AF9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B81CE-5537-422E-B5B5-6154E47F298E}" type="datetime1">
              <a:rPr kumimoji="1" lang="ja-JP" altLang="en-US" smtClean="0"/>
              <a:t>2022/4/29</a:t>
            </a:fld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C9B6B6-AE69-4D1E-9E24-07B3014E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ADB-8A66-42E1-985F-EB0B15AE5D35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9FFE71D-D53F-4759-BB71-5EE6E572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1081657" cy="15541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AUKUS</a:t>
            </a:r>
            <a:r>
              <a:rPr kumimoji="1" lang="ja-JP" altLang="en-US" dirty="0"/>
              <a:t>と、フランスも（加わりたい！）</a:t>
            </a:r>
            <a:br>
              <a:rPr kumimoji="1" lang="en-US" altLang="ja-JP" dirty="0"/>
            </a:br>
            <a:r>
              <a:rPr kumimoji="1" lang="ja-JP" altLang="en-US" dirty="0"/>
              <a:t>：反中国軍事網。</a:t>
            </a:r>
            <a:r>
              <a:rPr kumimoji="1" lang="ja-JP" altLang="en-US" sz="1800" dirty="0"/>
              <a:t>（毎日新聞）</a:t>
            </a:r>
          </a:p>
        </p:txBody>
      </p:sp>
      <p:pic>
        <p:nvPicPr>
          <p:cNvPr id="2050" name="Picture 2" descr="新安全保障AUKUSで露呈 こじれる米欧関係と中国への警戒感 | 毎日新聞">
            <a:extLst>
              <a:ext uri="{FF2B5EF4-FFF2-40B4-BE49-F238E27FC236}">
                <a16:creationId xmlns:a16="http://schemas.microsoft.com/office/drawing/2014/main" id="{EFA46917-31EC-41A7-AA17-C68F8DD80F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481138"/>
            <a:ext cx="6618886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wkward AUKUS Arrival — BenarNews">
            <a:extLst>
              <a:ext uri="{FF2B5EF4-FFF2-40B4-BE49-F238E27FC236}">
                <a16:creationId xmlns:a16="http://schemas.microsoft.com/office/drawing/2014/main" id="{89744D2A-BC8E-4C90-8C85-6D84B206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5" y="1481138"/>
            <a:ext cx="5278262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3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D71B92-CC85-40FD-8153-54F3B05D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136" y="115503"/>
            <a:ext cx="11536135" cy="121278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「米中核戦争のシナリオ」</a:t>
            </a:r>
            <a:r>
              <a:rPr kumimoji="1" lang="ja-JP" altLang="en-US" sz="3200" dirty="0"/>
              <a:t>中国の台湾進攻を煽る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E4F417-7DB6-40CB-9852-36D12FEC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328285"/>
            <a:ext cx="11403049" cy="5414211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u="sng" dirty="0"/>
              <a:t>アメリカの</a:t>
            </a:r>
            <a:r>
              <a:rPr kumimoji="1" lang="en-US" altLang="ja-JP" u="sng" dirty="0"/>
              <a:t>NATO</a:t>
            </a:r>
            <a:r>
              <a:rPr kumimoji="1" lang="ja-JP" altLang="en-US" u="sng" dirty="0"/>
              <a:t>欧州</a:t>
            </a:r>
            <a:r>
              <a:rPr lang="ja-JP" altLang="en-US" u="sng" dirty="0"/>
              <a:t>軍</a:t>
            </a:r>
            <a:r>
              <a:rPr kumimoji="1" lang="ja-JP" altLang="en-US" u="sng" dirty="0"/>
              <a:t>元最高司令官、スタヴリディス</a:t>
            </a:r>
            <a:endParaRPr kumimoji="1" lang="en-US" altLang="ja-JP" u="sng" dirty="0"/>
          </a:p>
          <a:p>
            <a:r>
              <a:rPr lang="en-US" altLang="ja-JP" b="1" u="sng" dirty="0">
                <a:solidFill>
                  <a:srgbClr val="FF0000"/>
                </a:solidFill>
              </a:rPr>
              <a:t>『</a:t>
            </a:r>
            <a:r>
              <a:rPr lang="ja-JP" altLang="en-US" b="1" u="sng" dirty="0">
                <a:solidFill>
                  <a:srgbClr val="FF0000"/>
                </a:solidFill>
              </a:rPr>
              <a:t>２０３４</a:t>
            </a:r>
            <a:r>
              <a:rPr lang="en-US" altLang="ja-JP" b="1" u="sng" dirty="0">
                <a:solidFill>
                  <a:srgbClr val="FF0000"/>
                </a:solidFill>
              </a:rPr>
              <a:t>』</a:t>
            </a:r>
            <a:r>
              <a:rPr lang="ja-JP" altLang="en-US" u="sng" dirty="0"/>
              <a:t>米中核戦争をテーマとしたリアル小説</a:t>
            </a:r>
            <a:r>
              <a:rPr lang="ja-JP" altLang="en-US" sz="2600" u="sng" dirty="0"/>
              <a:t>（すでに日本語に翻訳）</a:t>
            </a:r>
            <a:endParaRPr lang="en-US" altLang="ja-JP" sz="2600" u="sng" dirty="0"/>
          </a:p>
          <a:p>
            <a:r>
              <a:rPr kumimoji="1" lang="en-US" altLang="ja-JP" dirty="0"/>
              <a:t>3</a:t>
            </a:r>
            <a:r>
              <a:rPr kumimoji="1" lang="ja-JP" altLang="en-US" dirty="0"/>
              <a:t>つのレッドライン</a:t>
            </a:r>
            <a:endParaRPr kumimoji="1" lang="en-US" altLang="ja-JP" dirty="0"/>
          </a:p>
          <a:p>
            <a:r>
              <a:rPr lang="en-US" altLang="ja-JP" b="1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．尖閣諸島、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２．南シナ海、</a:t>
            </a:r>
            <a:r>
              <a:rPr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３．台湾　</a:t>
            </a:r>
            <a:endParaRPr lang="en-US" altLang="ja-JP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　　（沖縄）→決して武装対立をしてはならない！</a:t>
            </a:r>
            <a:endParaRPr lang="en-US" altLang="ja-JP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b="1" dirty="0">
                <a:highlight>
                  <a:srgbClr val="FFFF00"/>
                </a:highlight>
              </a:rPr>
              <a:t>＜拡大しているのは米・英・豪の軍隊＞　</a:t>
            </a:r>
            <a:r>
              <a:rPr lang="ja-JP" altLang="en-US" dirty="0">
                <a:highlight>
                  <a:srgbClr val="FFFF00"/>
                </a:highlight>
              </a:rPr>
              <a:t>（中国の軍拡ではない）</a:t>
            </a:r>
            <a:endParaRPr lang="en-US" altLang="ja-JP" dirty="0">
              <a:highlight>
                <a:srgbClr val="FFFF00"/>
              </a:highlight>
            </a:endParaRPr>
          </a:p>
          <a:p>
            <a:r>
              <a:rPr kumimoji="1" lang="ja-JP" altLang="en-US" dirty="0"/>
              <a:t>米海軍「自由航行を守る」　「価値の同盟：民主主義の同盟」</a:t>
            </a:r>
            <a:endParaRPr kumimoji="1" lang="en-US" altLang="ja-JP" dirty="0"/>
          </a:p>
          <a:p>
            <a:r>
              <a:rPr lang="ja-JP" altLang="en-US" dirty="0"/>
              <a:t>＜米中戦争を回避する？！ための、アメリカのシナリオ＞</a:t>
            </a:r>
            <a:endParaRPr lang="en-US" altLang="ja-JP" dirty="0"/>
          </a:p>
          <a:p>
            <a:r>
              <a:rPr kumimoji="1" lang="ja-JP" altLang="en-US" dirty="0"/>
              <a:t>１．中国が勝てると思わないよう、</a:t>
            </a:r>
            <a:r>
              <a:rPr kumimoji="1" lang="ja-JP" altLang="en-US" u="sng" dirty="0">
                <a:solidFill>
                  <a:srgbClr val="FF0000"/>
                </a:solidFill>
              </a:rPr>
              <a:t>米英豪の軍事力を維持・拡大</a:t>
            </a:r>
            <a:endParaRPr kumimoji="1" lang="en-US" altLang="ja-JP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２．中国は同盟国がない。アメリカには日本・オセアニア・</a:t>
            </a:r>
            <a:r>
              <a:rPr lang="en-US" altLang="ja-JP" dirty="0"/>
              <a:t>ASEAN/</a:t>
            </a:r>
            <a:r>
              <a:rPr lang="ja-JP" altLang="en-US" dirty="0"/>
              <a:t>　　　　</a:t>
            </a:r>
            <a:endParaRPr lang="en-US" altLang="ja-JP" dirty="0"/>
          </a:p>
          <a:p>
            <a:r>
              <a:rPr lang="ja-JP" altLang="en-US" dirty="0"/>
              <a:t>　　インドの</a:t>
            </a:r>
            <a:r>
              <a:rPr lang="ja-JP" altLang="en-US" dirty="0">
                <a:solidFill>
                  <a:srgbClr val="FF0000"/>
                </a:solidFill>
              </a:rPr>
              <a:t>同盟強化</a:t>
            </a:r>
            <a:r>
              <a:rPr lang="ja-JP" altLang="en-US" dirty="0"/>
              <a:t>？　（→</a:t>
            </a:r>
            <a:r>
              <a:rPr lang="ja-JP" altLang="en-US" dirty="0">
                <a:highlight>
                  <a:srgbClr val="FFFF00"/>
                </a:highlight>
              </a:rPr>
              <a:t>インドは加わらない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３．</a:t>
            </a:r>
            <a:r>
              <a:rPr lang="ja-JP" altLang="en-US" sz="2600" dirty="0"/>
              <a:t>台湾・尖閣を攻撃すれば大規模な</a:t>
            </a:r>
            <a:r>
              <a:rPr lang="ja-JP" altLang="en-US" sz="2600" dirty="0">
                <a:solidFill>
                  <a:srgbClr val="FF0000"/>
                </a:solidFill>
              </a:rPr>
              <a:t>経済制裁：中国経済のデカップリング</a:t>
            </a:r>
            <a:endParaRPr lang="en-US" altLang="ja-JP" sz="26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516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153CE-9048-4A1C-BE8C-FBBF8C6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45533"/>
            <a:ext cx="10772775" cy="124638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戦争を仕掛けるのは中国か、アメリカか？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FEAFC5-BFF3-495D-8EEF-DDF6A177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220981"/>
            <a:ext cx="11425919" cy="5476151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b="1" u="sng" dirty="0">
                <a:solidFill>
                  <a:srgbClr val="FF0000"/>
                </a:solidFill>
              </a:rPr>
              <a:t>中国は、台湾の武力侵攻を行うべきでない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　　このままいけば近い将来、経済力でアメリカを追い越す。</a:t>
            </a:r>
            <a:endParaRPr lang="en-US" altLang="ja-JP" dirty="0"/>
          </a:p>
          <a:p>
            <a:r>
              <a:rPr kumimoji="1" lang="ja-JP" altLang="en-US" dirty="0"/>
              <a:t>　　軍事力で台湾進攻を行うメリット無し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ja-JP" altLang="en-US" u="sng" dirty="0"/>
              <a:t>台湾を武力で抑えれば、即、国際社会から孤立</a:t>
            </a:r>
            <a:r>
              <a:rPr kumimoji="1" lang="en-US" altLang="ja-JP" u="sng" dirty="0"/>
              <a:t>!</a:t>
            </a:r>
            <a:r>
              <a:rPr kumimoji="1" lang="ja-JP" altLang="en-US" u="sng" dirty="0"/>
              <a:t>　ロシアと同じになる。</a:t>
            </a:r>
            <a:endParaRPr kumimoji="1" lang="en-US" altLang="ja-JP" u="sng" dirty="0"/>
          </a:p>
          <a:p>
            <a:r>
              <a:rPr lang="ja-JP" altLang="en-US" b="1" dirty="0">
                <a:solidFill>
                  <a:srgbClr val="FF0000"/>
                </a:solidFill>
              </a:rPr>
              <a:t>アメリカは、日本・台湾・東アジアの武装を強化すべきでない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　　◎メディアは、米英の軍事強化を報道し、抑制を促すべき</a:t>
            </a:r>
            <a:endParaRPr kumimoji="1" lang="en-US" altLang="ja-JP" dirty="0"/>
          </a:p>
          <a:p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★米中戦争の最前線は、日本。</a:t>
            </a:r>
            <a:endParaRPr kumimoji="1" lang="en-US" altLang="ja-JP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★日本がやる気を出せば、東アジアでの代理戦争、限定軍事衝突は、起こりうる。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ja-JP" altLang="en-US" dirty="0">
                <a:highlight>
                  <a:srgbClr val="FFFF00"/>
                </a:highlight>
              </a:rPr>
              <a:t>アメリカの戦争戦略ー「ミュンヘン会談」</a:t>
            </a:r>
            <a:r>
              <a:rPr lang="ja-JP" altLang="en-US" u="sng" dirty="0">
                <a:highlight>
                  <a:srgbClr val="FFFF00"/>
                </a:highlight>
              </a:rPr>
              <a:t>（自分は手を出さないで相手同志を戦わせる）</a:t>
            </a:r>
            <a:endParaRPr lang="en-US" altLang="ja-JP" u="sng" dirty="0">
              <a:highlight>
                <a:srgbClr val="FFFF00"/>
              </a:highlight>
            </a:endParaRPr>
          </a:p>
          <a:p>
            <a:r>
              <a:rPr kumimoji="1" lang="ja-JP" altLang="en-US" dirty="0"/>
              <a:t>１９３８：英仏独イタリアの首脳会談→英仏は同盟し、</a:t>
            </a:r>
            <a:endParaRPr kumimoji="1" lang="en-US" altLang="ja-JP" dirty="0"/>
          </a:p>
          <a:p>
            <a:r>
              <a:rPr kumimoji="1" lang="ja-JP" altLang="en-US" dirty="0"/>
              <a:t>ドイツの攻撃を西でなく東に向かわせ、独ソ戦により、ドイツ・ソ連を共に弱体化させる戦略</a:t>
            </a:r>
            <a:endParaRPr kumimoji="1" lang="en-US" altLang="ja-JP" dirty="0"/>
          </a:p>
          <a:p>
            <a:r>
              <a:rPr lang="ja-JP" altLang="en-US" dirty="0">
                <a:highlight>
                  <a:srgbClr val="FFFF00"/>
                </a:highlight>
              </a:rPr>
              <a:t>自分は手を出さず「敵同士を戦争させる」</a:t>
            </a:r>
            <a:endParaRPr lang="en-US" altLang="ja-JP" dirty="0">
              <a:highlight>
                <a:srgbClr val="FFFF00"/>
              </a:highlight>
            </a:endParaRPr>
          </a:p>
          <a:p>
            <a:r>
              <a:rPr lang="ja-JP" altLang="en-US" b="1" dirty="0"/>
              <a:t>→</a:t>
            </a:r>
            <a:r>
              <a:rPr lang="ja-JP" altLang="en-US" b="1" u="sng" dirty="0">
                <a:solidFill>
                  <a:srgbClr val="FF0000"/>
                </a:solidFill>
              </a:rPr>
              <a:t>東アジアでアジア人同士の代理戦争ありうる</a:t>
            </a:r>
            <a:r>
              <a:rPr lang="ja-JP" altLang="en-US" b="1" dirty="0"/>
              <a:t>（</a:t>
            </a:r>
            <a:r>
              <a:rPr lang="ja-JP" altLang="en-US" dirty="0"/>
              <a:t>日韓が中国北朝鮮に対決は無意味。米欧を利するのみ）</a:t>
            </a:r>
            <a:endParaRPr lang="en-US" altLang="ja-JP" dirty="0"/>
          </a:p>
          <a:p>
            <a:r>
              <a:rPr lang="ja-JP" altLang="en-US" dirty="0"/>
              <a:t>アメリカは被害を被らない傍観者。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東アジア経済停滞も、アメリカの目的。</a:t>
            </a:r>
            <a:r>
              <a:rPr lang="ja-JP" altLang="en-US" dirty="0">
                <a:solidFill>
                  <a:srgbClr val="FF0000"/>
                </a:solidFill>
              </a:rPr>
              <a:t>　　　　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韓国は、警戒的、日本政府も、警戒的：コロナ後の、経済の再浮上こそ重要！</a:t>
            </a:r>
            <a:endParaRPr lang="en-US" altLang="ja-JP" dirty="0"/>
          </a:p>
          <a:p>
            <a:r>
              <a:rPr kumimoji="1" lang="ja-JP" altLang="en-US" dirty="0">
                <a:solidFill>
                  <a:srgbClr val="FF0000"/>
                </a:solidFill>
              </a:rPr>
              <a:t>日本が対中戦争に乗り出さなければ、戦争は起こらない。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（アメリカは決して自分はやらない。中国もやらない）</a:t>
            </a:r>
            <a:r>
              <a:rPr kumimoji="1" lang="ja-JP" altLang="en-US" dirty="0">
                <a:highlight>
                  <a:srgbClr val="FFFF00"/>
                </a:highlight>
              </a:rPr>
              <a:t>★経団連、中国との共同協定に署名！★</a:t>
            </a:r>
            <a:r>
              <a:rPr kumimoji="1" lang="en-US" altLang="ja-JP" dirty="0">
                <a:highlight>
                  <a:srgbClr val="FFFF00"/>
                </a:highlight>
              </a:rPr>
              <a:t>2021.12</a:t>
            </a:r>
            <a:r>
              <a:rPr kumimoji="1" lang="ja-JP" altLang="en-US" dirty="0">
                <a:highlight>
                  <a:srgbClr val="FFFF00"/>
                </a:highlight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246655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165A8-E080-4104-A3FA-52EFF8B7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1"/>
            <a:ext cx="10515600" cy="1494065"/>
          </a:xfrm>
        </p:spPr>
        <p:txBody>
          <a:bodyPr>
            <a:normAutofit/>
          </a:bodyPr>
          <a:lstStyle/>
          <a:p>
            <a:r>
              <a:rPr kumimoji="1" lang="ja-JP" altLang="en-US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31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中国がアメリカを抜いて「経済で世界一」</a:t>
            </a:r>
            <a:r>
              <a:rPr kumimoji="1" lang="ja-JP" altLang="en-US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になる前に、    </a:t>
            </a:r>
            <a:br>
              <a:rPr kumimoji="1" lang="en-US" altLang="ja-JP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</a:t>
            </a:r>
            <a:r>
              <a:rPr kumimoji="1" lang="ja-JP" altLang="en-US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日本がとるべき路線</a:t>
            </a:r>
            <a:br>
              <a:rPr kumimoji="1" lang="en-US" altLang="ja-JP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</a:t>
            </a: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ー経済はアジア、政治はアメリカー</a:t>
            </a:r>
            <a:r>
              <a:rPr kumimoji="1" lang="ja-JP" altLang="en-US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B6792D-278C-4682-8D27-D9DDD8FC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/>
              <a:t>講談社、現代イスメディア</a:t>
            </a:r>
            <a:r>
              <a:rPr lang="en-US" altLang="ja-JP" dirty="0"/>
              <a:t>/</a:t>
            </a:r>
            <a:r>
              <a:rPr lang="ja-JP" altLang="en-US" dirty="0"/>
              <a:t>オンライン</a:t>
            </a:r>
            <a:r>
              <a:rPr lang="en-US" altLang="ja-JP" dirty="0"/>
              <a:t>2022.1.24.</a:t>
            </a:r>
            <a:endParaRPr kumimoji="1" lang="ja-JP" altLang="en-US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羽場 久美子　</a:t>
            </a:r>
            <a:r>
              <a:rPr kumimoji="1" lang="en-US" altLang="ja-JP" dirty="0">
                <a:hlinkClick r:id="rId2"/>
              </a:rPr>
              <a:t>https://gendai.ismedia.jp/articles/-/91690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ja-JP" altLang="en-US" b="1" dirty="0">
                <a:solidFill>
                  <a:srgbClr val="FF0000"/>
                </a:solidFill>
              </a:rPr>
              <a:t>中国がアメリカを抜くかどうかの関心」は極めて高い</a:t>
            </a:r>
            <a:r>
              <a:rPr lang="ja-JP" altLang="en-US" b="1" dirty="0">
                <a:solidFill>
                  <a:srgbClr val="FF0000"/>
                </a:solidFill>
              </a:rPr>
              <a:t>。</a:t>
            </a:r>
            <a:endParaRPr kumimoji="1" lang="en-US" altLang="ja-JP" dirty="0"/>
          </a:p>
          <a:p>
            <a:r>
              <a:rPr kumimoji="1" lang="ja-JP" altLang="en-US" dirty="0"/>
              <a:t>だからフリクションが起こっている。</a:t>
            </a:r>
            <a:endParaRPr kumimoji="1" lang="en-US" altLang="ja-JP" dirty="0"/>
          </a:p>
          <a:p>
            <a:r>
              <a:rPr kumimoji="1" lang="ja-JP" altLang="en-US" dirty="0"/>
              <a:t>本日は、沖縄復帰</a:t>
            </a:r>
            <a:r>
              <a:rPr kumimoji="1" lang="en-US" altLang="ja-JP" dirty="0"/>
              <a:t>50</a:t>
            </a:r>
            <a:r>
              <a:rPr kumimoji="1" lang="ja-JP" altLang="en-US" dirty="0"/>
              <a:t>周年を機に、</a:t>
            </a:r>
            <a:endParaRPr kumimoji="1" lang="en-US" altLang="ja-JP" dirty="0"/>
          </a:p>
          <a:p>
            <a:r>
              <a:rPr kumimoji="1" lang="ja-JP" altLang="en-US" b="1" dirty="0">
                <a:highlight>
                  <a:srgbClr val="FFFF00"/>
                </a:highlight>
              </a:rPr>
              <a:t>沖縄をハブとする和解と共存のネットワークがどう作れるか</a:t>
            </a:r>
            <a:r>
              <a:rPr kumimoji="1" lang="ja-JP" altLang="en-US" dirty="0"/>
              <a:t>、を</a:t>
            </a:r>
            <a:endParaRPr kumimoji="1" lang="en-US" altLang="ja-JP" dirty="0"/>
          </a:p>
          <a:p>
            <a:r>
              <a:rPr kumimoji="1" lang="ja-JP" altLang="en-US" dirty="0"/>
              <a:t>考える。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EFF041C-8420-420E-9003-1BF99BA6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059" y="682625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2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66351C-8420-4236-A598-3E56CB3C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欧州のヘルシンキ宣言をアジアにも！</a:t>
            </a:r>
            <a:br>
              <a:rPr kumimoji="1" lang="en-US" altLang="ja-JP" sz="3600" b="1" dirty="0">
                <a:solidFill>
                  <a:srgbClr val="FF0000"/>
                </a:solidFill>
              </a:rPr>
            </a:br>
            <a:r>
              <a:rPr kumimoji="1" lang="en-US" altLang="ja-JP" sz="3600" b="1" dirty="0">
                <a:solidFill>
                  <a:srgbClr val="FF0000"/>
                </a:solidFill>
              </a:rPr>
              <a:t>NGO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による、安全保障の合意、</a:t>
            </a:r>
            <a:br>
              <a:rPr kumimoji="1" lang="en-US" altLang="ja-JP" sz="3600" b="1" dirty="0">
                <a:solidFill>
                  <a:srgbClr val="FF0000"/>
                </a:solidFill>
              </a:rPr>
            </a:br>
            <a:r>
              <a:rPr kumimoji="1" lang="ja-JP" altLang="en-US" sz="3600" b="1" dirty="0">
                <a:solidFill>
                  <a:srgbClr val="FF0000"/>
                </a:solidFill>
              </a:rPr>
              <a:t>沖縄を平和のセンター、ハブとする！！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DF1DC1-AE81-4083-AD53-FCBCDB9AD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1825624"/>
            <a:ext cx="10922479" cy="4954737"/>
          </a:xfrm>
        </p:spPr>
        <p:txBody>
          <a:bodyPr>
            <a:normAutofit lnSpcReduction="10000"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韓国、ロシア、中国の学術代表と話す限りにおいては、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、やれる。</a:t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日本の方が懐疑的。　　安全保障の話し合いの場は作れると信じる</a:t>
            </a:r>
            <a:endParaRPr lang="ja-JP" altLang="en-US" dirty="0"/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地域の話し合いの場として、北朝鮮の核をめぐる話し合いの場として、</a:t>
            </a:r>
            <a:r>
              <a:rPr lang="en-US" altLang="ja-JP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者協議、シャングリラ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会議がある。</a:t>
            </a:r>
            <a:endParaRPr lang="ja-JP" altLang="en-US" dirty="0"/>
          </a:p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者協議、米中ロシア韓国日本北朝鮮</a:t>
            </a:r>
            <a:endParaRPr lang="ja-JP" altLang="en-US" dirty="0"/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まずは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日中韓を基礎にロシアの</a:t>
            </a:r>
            <a:r>
              <a:rPr lang="en-US" altLang="ja-JP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か国、及び沖縄台湾に参加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してもらい、</a:t>
            </a:r>
            <a:endParaRPr lang="ja-JP" altLang="en-US" dirty="0"/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国家、政府レベルではなく、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自治体、学者、メディア、</a:t>
            </a:r>
            <a:r>
              <a:rPr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NGO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レベル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での共同の話し合いを継続していけないだろうか。</a:t>
            </a:r>
            <a:endParaRPr lang="ja-JP" altLang="en-US" dirty="0"/>
          </a:p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武装基地化をやめる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（難しいかもしれないが）、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継続的話し合い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を続ける。安全保障の問題や、領土、漁業権、あらゆる問題を話し合う。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406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652131-C59C-4AAB-8E97-4E23D3FC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-1"/>
            <a:ext cx="9252519" cy="1556158"/>
          </a:xfrm>
        </p:spPr>
        <p:txBody>
          <a:bodyPr>
            <a:no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東アジア再編と共同</a:t>
            </a:r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ー米・韓・日</a:t>
            </a:r>
            <a:r>
              <a:rPr lang="en-US" altLang="ja-JP" sz="20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vs </a:t>
            </a:r>
            <a:r>
              <a:rPr lang="ja-JP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中国・ロシア・北朝鮮　</a:t>
            </a:r>
            <a:br>
              <a:rPr lang="en-US" altLang="ja-JP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＜東アジアの政治経済をどう再編するか？＞</a:t>
            </a:r>
            <a:br>
              <a:rPr lang="en-US" altLang="ja-JP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en-US" altLang="ja-JP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AUKUS</a:t>
            </a:r>
            <a:r>
              <a:rPr lang="ja-JP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のアジア進行を阻止できるか？</a:t>
            </a:r>
          </a:p>
        </p:txBody>
      </p:sp>
      <p:pic>
        <p:nvPicPr>
          <p:cNvPr id="7" name="コンテンツ プレースホルダー 6" descr="人, スーツ, 写真, 衣類 が含まれている画像&#10;&#10;自動的に生成された説明">
            <a:extLst>
              <a:ext uri="{FF2B5EF4-FFF2-40B4-BE49-F238E27FC236}">
                <a16:creationId xmlns:a16="http://schemas.microsoft.com/office/drawing/2014/main" id="{98234C84-4D4E-4027-BB27-CF024EEAC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36" y="1419634"/>
            <a:ext cx="9223564" cy="5301208"/>
          </a:xfrm>
        </p:spPr>
      </p:pic>
      <p:pic>
        <p:nvPicPr>
          <p:cNvPr id="6146" name="Picture 2" descr="文在寅 - Wikipedia">
            <a:extLst>
              <a:ext uri="{FF2B5EF4-FFF2-40B4-BE49-F238E27FC236}">
                <a16:creationId xmlns:a16="http://schemas.microsoft.com/office/drawing/2014/main" id="{9E70CFD6-D61E-4387-B411-8213B0F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07" y="1419634"/>
            <a:ext cx="215785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52C354-7B72-4AAA-8661-46932BEF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1F43-6EB1-42E3-97F9-2DE5F062E362}" type="datetime1">
              <a:rPr kumimoji="1" lang="ja-JP" altLang="en-US" smtClean="0"/>
              <a:t>2022/4/29</a:t>
            </a:fld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DF0DBB-693D-449C-ACFD-D470065F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ADB-8A66-42E1-985F-EB0B15AE5D35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12A43B-52A8-4BB7-A5F6-3795DF2C2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9634"/>
            <a:ext cx="2707108" cy="5360728"/>
          </a:xfrm>
          <a:prstGeom prst="rect">
            <a:avLst/>
          </a:prstGeom>
        </p:spPr>
      </p:pic>
      <p:pic>
        <p:nvPicPr>
          <p:cNvPr id="3074" name="Picture 2" descr="高収入の共働き世帯に10万円給付 「公平性と迅速性との兼ね合いで判断」と岸田首相 本紙などインタビュー ：東京新聞 TOKYO Web">
            <a:extLst>
              <a:ext uri="{FF2B5EF4-FFF2-40B4-BE49-F238E27FC236}">
                <a16:creationId xmlns:a16="http://schemas.microsoft.com/office/drawing/2014/main" id="{8F36D736-9916-4757-A9A6-7AE7C8FB2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72" y="1449076"/>
            <a:ext cx="2040212" cy="53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55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830B52-BCF8-46A7-A9B5-B57FC680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63629"/>
            <a:ext cx="11074701" cy="1010653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何をなすべきか？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</a:t>
            </a:r>
            <a:b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戦争でなく経済共同、アジア安全保障会議</a:t>
            </a:r>
            <a:r>
              <a:rPr kumimoji="1" lang="ja-JP" altLang="en-US" b="1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の構築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DC6767-FEC7-4DBA-AC28-8E48834B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8" y="1427356"/>
            <a:ext cx="11588816" cy="5267015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dirty="0"/>
              <a:t>米、バイデン政権の中国・ロシア「封じ込め」の安全保障戦略でなく、</a:t>
            </a:r>
            <a:endParaRPr kumimoji="1" lang="en-US" altLang="ja-JP" dirty="0"/>
          </a:p>
          <a:p>
            <a:r>
              <a:rPr lang="ja-JP" altLang="en-US" b="1" dirty="0"/>
              <a:t>アメリカ：　</a:t>
            </a:r>
            <a:r>
              <a:rPr lang="ja-JP" altLang="en-US" dirty="0"/>
              <a:t>経済・技術力・影響力において、</a:t>
            </a:r>
            <a:r>
              <a:rPr lang="ja-JP" altLang="en-US" b="1" dirty="0"/>
              <a:t>トップの座を譲る前に、</a:t>
            </a:r>
            <a:endParaRPr lang="en-US" altLang="ja-JP" b="1" dirty="0"/>
          </a:p>
          <a:p>
            <a:r>
              <a:rPr kumimoji="1" lang="ja-JP" altLang="en-US" b="1" u="sng" dirty="0"/>
              <a:t>中国やロシアを孤立させ、弱体化、ないしロシアは、政権崩壊の可能性もある。</a:t>
            </a:r>
            <a:endParaRPr kumimoji="1" lang="en-US" altLang="ja-JP" dirty="0"/>
          </a:p>
          <a:p>
            <a:r>
              <a:rPr lang="ja-JP" altLang="en-US" dirty="0"/>
              <a:t>アメリカ</a:t>
            </a:r>
            <a:r>
              <a:rPr lang="en-US" altLang="ja-JP" dirty="0"/>
              <a:t>1</a:t>
            </a:r>
            <a:r>
              <a:rPr lang="ja-JP" altLang="en-US" dirty="0"/>
              <a:t>国では無理、同盟国を巻き込み、中国封じ込め</a:t>
            </a:r>
            <a:endParaRPr lang="en-US" altLang="ja-JP" dirty="0"/>
          </a:p>
          <a:p>
            <a:r>
              <a:rPr kumimoji="1" lang="ja-JP" altLang="en-US" dirty="0"/>
              <a:t>もはや「普遍的利益」でない。アメリカの生き延び作戦　</a:t>
            </a:r>
            <a:r>
              <a:rPr kumimoji="1" lang="ja-JP" altLang="en-US" b="1" dirty="0"/>
              <a:t>＜</a:t>
            </a:r>
            <a:r>
              <a:rPr kumimoji="1" lang="ja-JP" altLang="en-US" b="1" dirty="0">
                <a:solidFill>
                  <a:srgbClr val="FF0000"/>
                </a:solidFill>
              </a:rPr>
              <a:t>アジアでアジア人同士の戦争を避ける＞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u="sng" dirty="0">
                <a:solidFill>
                  <a:srgbClr val="FF0000"/>
                </a:solidFill>
              </a:rPr>
              <a:t>★</a:t>
            </a:r>
            <a:r>
              <a:rPr lang="ja-JP" altLang="en-US" b="1" u="sng" dirty="0">
                <a:solidFill>
                  <a:srgbClr val="FF0000"/>
                </a:solidFill>
              </a:rPr>
              <a:t>日本の役割：米中をつなぐブリッジであるべき</a:t>
            </a:r>
            <a:r>
              <a:rPr lang="ja-JP" altLang="en-US" u="sng" dirty="0">
                <a:solidFill>
                  <a:srgbClr val="FF0000"/>
                </a:solidFill>
              </a:rPr>
              <a:t>＋</a:t>
            </a:r>
            <a:r>
              <a:rPr lang="en-US" altLang="ja-JP" b="1" u="sng" dirty="0">
                <a:solidFill>
                  <a:srgbClr val="FF0000"/>
                </a:solidFill>
              </a:rPr>
              <a:t>NGO</a:t>
            </a:r>
            <a:r>
              <a:rPr lang="ja-JP" altLang="en-US" b="1" u="sng" dirty="0">
                <a:solidFill>
                  <a:srgbClr val="FF0000"/>
                </a:solidFill>
              </a:rPr>
              <a:t>、シンクタンク、若者の共同を強化</a:t>
            </a:r>
            <a:r>
              <a:rPr lang="ja-JP" altLang="en-US" dirty="0">
                <a:solidFill>
                  <a:srgbClr val="FF0000"/>
                </a:solidFill>
              </a:rPr>
              <a:t>。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アメリカの</a:t>
            </a:r>
            <a:r>
              <a:rPr lang="ja-JP" altLang="en-US" dirty="0"/>
              <a:t>代わりに、</a:t>
            </a:r>
            <a:r>
              <a:rPr kumimoji="1" lang="ja-JP" altLang="en-US" dirty="0"/>
              <a:t>巨大な中国、ロシア、北朝鮮の目の前に立ちはだかりこれを止めようとすることは、全く日本の利益とならない。</a:t>
            </a:r>
            <a:endParaRPr kumimoji="1" lang="en-US" altLang="ja-JP" dirty="0"/>
          </a:p>
          <a:p>
            <a:r>
              <a:rPr lang="ja-JP" altLang="en-US" dirty="0"/>
              <a:t>日本は、中国インド</a:t>
            </a:r>
            <a:r>
              <a:rPr lang="en-US" altLang="ja-JP" dirty="0"/>
              <a:t>ASEAN</a:t>
            </a:r>
            <a:r>
              <a:rPr lang="ja-JP" altLang="en-US" dirty="0"/>
              <a:t>と経済的に結びつつ、</a:t>
            </a:r>
            <a:r>
              <a:rPr lang="ja-JP" altLang="en-US" b="1" dirty="0">
                <a:solidFill>
                  <a:srgbClr val="FF0000"/>
                </a:solidFill>
              </a:rPr>
              <a:t>アジアの経済発展を支えリードする</a:t>
            </a:r>
            <a:r>
              <a:rPr lang="ja-JP" altLang="en-US" dirty="0"/>
              <a:t>役割を果たすべき。</a:t>
            </a:r>
            <a:endParaRPr lang="en-US" altLang="ja-JP" dirty="0"/>
          </a:p>
          <a:p>
            <a:r>
              <a:rPr kumimoji="1" lang="ja-JP" altLang="en-US" dirty="0"/>
              <a:t>日本は、戦時期の特攻精神でなく、</a:t>
            </a:r>
            <a:r>
              <a:rPr kumimoji="1" lang="ja-JP" altLang="en-US" b="1" dirty="0">
                <a:highlight>
                  <a:srgbClr val="FFFF00"/>
                </a:highlight>
              </a:rPr>
              <a:t>戦後の高度成長を担った勤勉さや技術的先進性で、</a:t>
            </a:r>
            <a:endParaRPr kumimoji="1" lang="en-US" altLang="ja-JP" b="1" dirty="0">
              <a:highlight>
                <a:srgbClr val="FFFF00"/>
              </a:highlight>
            </a:endParaRPr>
          </a:p>
          <a:p>
            <a:r>
              <a:rPr kumimoji="1" lang="ja-JP" altLang="en-US" b="1" dirty="0">
                <a:highlight>
                  <a:srgbClr val="FFFF00"/>
                </a:highlight>
              </a:rPr>
              <a:t>世界を平和的にリードする。：アジアの安全保障の会議の実現が極めて重要。緊急。</a:t>
            </a:r>
            <a:endParaRPr kumimoji="1" lang="en-US" altLang="ja-JP" b="1" dirty="0">
              <a:highlight>
                <a:srgbClr val="FFFF00"/>
              </a:highlight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</a:rPr>
              <a:t>局地核戦争は、日本に再び核の雨を降らせる。</a:t>
            </a:r>
            <a:r>
              <a:rPr kumimoji="1" lang="ja-JP" altLang="en-US" dirty="0"/>
              <a:t>（</a:t>
            </a:r>
            <a:r>
              <a:rPr kumimoji="1" lang="ja-JP" altLang="en-US" b="1" dirty="0"/>
              <a:t>イージス艦、イージスアショアは、たとえ核ミサイルを　打ち落としても核の残骸が広範に自国に振ってくる。：学術会議物理学者の見解）</a:t>
            </a:r>
            <a:endParaRPr kumimoji="1" lang="en-US" altLang="ja-JP" b="1" dirty="0"/>
          </a:p>
          <a:p>
            <a:r>
              <a:rPr kumimoji="1" lang="ja-JP" altLang="en-US" dirty="0"/>
              <a:t>中距離核ミサイルは、アメリカにもヨーロッパにも届かない</a:t>
            </a:r>
            <a:endParaRPr kumimoji="1" lang="en-US" altLang="ja-JP" dirty="0"/>
          </a:p>
          <a:p>
            <a:r>
              <a:rPr kumimoji="1" lang="ja-JP" altLang="en-US" dirty="0">
                <a:highlight>
                  <a:srgbClr val="FFFF00"/>
                </a:highlight>
              </a:rPr>
              <a:t>＜アジア限定核戦争は、アジアの経済発展を押しとどめ、アメリカを回復させるのみ＞</a:t>
            </a:r>
            <a:endParaRPr kumimoji="1" lang="en-US" altLang="ja-JP" dirty="0">
              <a:highlight>
                <a:srgbClr val="FFFF00"/>
              </a:highlight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アジアの経済協力による、共同発展と繁栄</a:t>
            </a:r>
            <a:r>
              <a:rPr kumimoji="1" lang="ja-JP" altLang="en-US" b="1" u="sng" dirty="0"/>
              <a:t>により、コロナ後の世界を平和と繁栄によってリードすべき。</a:t>
            </a:r>
            <a:endParaRPr kumimoji="1" lang="en-US" altLang="ja-JP" b="1" u="sng" dirty="0"/>
          </a:p>
          <a:p>
            <a:r>
              <a:rPr lang="ja-JP" altLang="en-US" dirty="0"/>
              <a:t>　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19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902E4-653C-43AD-B480-5466B0B5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27" y="262470"/>
            <a:ext cx="10935629" cy="1409313"/>
          </a:xfrm>
        </p:spPr>
        <p:txBody>
          <a:bodyPr>
            <a:no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　　　　</a:t>
            </a:r>
            <a:r>
              <a:rPr kumimoji="1" lang="en-US" altLang="ja-JP" sz="3200" dirty="0">
                <a:solidFill>
                  <a:srgbClr val="FF0000"/>
                </a:solidFill>
              </a:rPr>
              <a:t>31</a:t>
            </a:r>
            <a:r>
              <a:rPr kumimoji="1" lang="ja-JP" altLang="en-US" sz="3200" dirty="0">
                <a:solidFill>
                  <a:srgbClr val="FF0000"/>
                </a:solidFill>
              </a:rPr>
              <a:t>．</a:t>
            </a:r>
            <a:r>
              <a:rPr kumimoji="1" lang="ja-JP" altLang="en-US" sz="3200" dirty="0"/>
              <a:t>結論　なにをなすべきか？　＜マクロな視点＞</a:t>
            </a:r>
            <a:br>
              <a:rPr kumimoji="1" lang="en-US" altLang="ja-JP" sz="3200" dirty="0">
                <a:highlight>
                  <a:srgbClr val="FFFF00"/>
                </a:highlight>
              </a:rPr>
            </a:br>
            <a:r>
              <a:rPr kumimoji="1" lang="ja-JP" altLang="en-US" sz="3200" dirty="0"/>
              <a:t>　→</a:t>
            </a:r>
            <a:r>
              <a:rPr kumimoji="1" lang="en-US" altLang="ja-JP" sz="3200" dirty="0">
                <a:solidFill>
                  <a:srgbClr val="FF0000"/>
                </a:solidFill>
                <a:highlight>
                  <a:srgbClr val="FFFF00"/>
                </a:highlight>
              </a:rPr>
              <a:t>21</a:t>
            </a:r>
            <a:r>
              <a:rPr kumimoji="1" lang="ja-JP" alt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世紀の新世界秩序を沖縄から、アジアから！</a:t>
            </a:r>
            <a:br>
              <a:rPr kumimoji="1" lang="en-US" altLang="ja-JP" sz="2000" dirty="0">
                <a:solidFill>
                  <a:srgbClr val="FF0000"/>
                </a:solidFill>
              </a:rPr>
            </a:br>
            <a:r>
              <a:rPr kumimoji="1" lang="ja-JP" altLang="en-US" sz="2000" dirty="0"/>
              <a:t>米ソ二極の時代から多極・多様性の時代へ：アジア・アフリカは後発でも敵でもない。</a:t>
            </a:r>
            <a:br>
              <a:rPr kumimoji="1" lang="en-US" altLang="ja-JP" sz="2000" dirty="0"/>
            </a:br>
            <a:r>
              <a:rPr kumimoji="1" lang="ja-JP" altLang="en-US" sz="2000" dirty="0">
                <a:highlight>
                  <a:srgbClr val="FFFF00"/>
                </a:highlight>
              </a:rPr>
              <a:t>文明の発祥地　　</a:t>
            </a:r>
            <a:r>
              <a:rPr kumimoji="1" lang="ja-JP" altLang="en-US" sz="2000" u="sng" dirty="0">
                <a:highlight>
                  <a:srgbClr val="FFFF00"/>
                </a:highlight>
              </a:rPr>
              <a:t>中国の封じ込めでなく、共同・</a:t>
            </a:r>
            <a:r>
              <a:rPr kumimoji="1" lang="ja-JP" altLang="en-US" sz="2000" dirty="0">
                <a:highlight>
                  <a:srgbClr val="FFFF00"/>
                </a:highlight>
              </a:rPr>
              <a:t>連携</a:t>
            </a:r>
            <a:r>
              <a:rPr kumimoji="1" lang="ja-JP" altLang="en-US" sz="2000" dirty="0">
                <a:solidFill>
                  <a:srgbClr val="FF0000"/>
                </a:solidFill>
              </a:rPr>
              <a:t>　</a:t>
            </a:r>
            <a:endParaRPr kumimoji="1" lang="ja-JP" altLang="en-US" sz="2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35185E-B924-416D-B74C-B20C5DCC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7" y="1801092"/>
            <a:ext cx="11425188" cy="5056909"/>
          </a:xfrm>
        </p:spPr>
        <p:txBody>
          <a:bodyPr>
            <a:normAutofit fontScale="25000" lnSpcReduction="20000"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</a:rPr>
              <a:t>　コロナ、米欧の感染爆発と死者の増大を明らかにした。</a:t>
            </a:r>
            <a:endParaRPr kumimoji="1" lang="en-US" altLang="ja-JP" sz="8000" b="1" dirty="0">
              <a:solidFill>
                <a:srgbClr val="FF0000"/>
              </a:solidFill>
            </a:endParaRPr>
          </a:p>
          <a:p>
            <a:r>
              <a:rPr kumimoji="1" lang="ja-JP" altLang="en-US" sz="8000" b="1" dirty="0">
                <a:solidFill>
                  <a:srgbClr val="FF0000"/>
                </a:solidFill>
              </a:rPr>
              <a:t>　無視して経済優先では感染は止まらない。</a:t>
            </a:r>
            <a:r>
              <a:rPr kumimoji="1" lang="ja-JP" altLang="en-US" sz="8000" b="1" dirty="0"/>
              <a:t>疑心暗鬼と軍事化でなく、</a:t>
            </a:r>
            <a:endParaRPr kumimoji="1" lang="en-US" altLang="ja-JP" sz="8000" b="1" dirty="0"/>
          </a:p>
          <a:p>
            <a:r>
              <a:rPr kumimoji="1" lang="ja-JP" altLang="en-US" sz="8000" b="1" dirty="0"/>
              <a:t>　＜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中国・台湾・香港、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New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 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Zealand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の少なさに、謙虚にまなぶ</a:t>
            </a:r>
            <a:r>
              <a:rPr kumimoji="1" lang="ja-JP" altLang="en-US" sz="8000" b="1" dirty="0"/>
              <a:t>＞</a:t>
            </a:r>
            <a:endParaRPr kumimoji="1" lang="en-US" altLang="ja-JP" sz="8000" b="1" dirty="0"/>
          </a:p>
          <a:p>
            <a:r>
              <a:rPr kumimoji="1" lang="ja-JP" altLang="en-US" sz="8000" b="1" dirty="0"/>
              <a:t>　＜米欧：アジア新興国の成長を恐れない。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敵対でなく、共同発展する</a:t>
            </a:r>
            <a:r>
              <a:rPr kumimoji="1" lang="ja-JP" altLang="en-US" sz="8000" b="1" dirty="0"/>
              <a:t>＞</a:t>
            </a:r>
            <a:endParaRPr kumimoji="1" lang="en-US" altLang="ja-JP" sz="8000" b="1" dirty="0"/>
          </a:p>
          <a:p>
            <a:r>
              <a:rPr kumimoji="1" lang="ja-JP" altLang="en-US" sz="8000" b="1" dirty="0">
                <a:solidFill>
                  <a:srgbClr val="FF0000"/>
                </a:solidFill>
              </a:rPr>
              <a:t>　★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IT,</a:t>
            </a:r>
            <a:r>
              <a:rPr kumimoji="1" lang="ja-JP" altLang="en-US" sz="8000" b="1" dirty="0">
                <a:solidFill>
                  <a:srgbClr val="FF0000"/>
                </a:solidFill>
              </a:rPr>
              <a:t>ワクチンなど科学技術の共同、</a:t>
            </a:r>
            <a:r>
              <a:rPr kumimoji="1" lang="en-US" altLang="ja-JP" sz="8000" b="1" dirty="0">
                <a:solidFill>
                  <a:srgbClr val="FF0000"/>
                </a:solidFill>
              </a:rPr>
              <a:t>COVAX</a:t>
            </a:r>
            <a:r>
              <a:rPr kumimoji="1" lang="ja-JP" altLang="en-US" sz="8000" b="1" dirty="0">
                <a:solidFill>
                  <a:srgbClr val="FF0000"/>
                </a:solidFill>
              </a:rPr>
              <a:t>：＜途上国との共同＞</a:t>
            </a:r>
            <a:endParaRPr kumimoji="1" lang="en-US" altLang="ja-JP" sz="8000" b="1" dirty="0">
              <a:solidFill>
                <a:srgbClr val="FF0000"/>
              </a:solidFill>
            </a:endParaRPr>
          </a:p>
          <a:p>
            <a:endParaRPr kumimoji="1" lang="en-US" altLang="ja-JP" sz="8000" b="1" dirty="0">
              <a:highlight>
                <a:srgbClr val="FFFF00"/>
              </a:highlight>
            </a:endParaRPr>
          </a:p>
          <a:p>
            <a:r>
              <a:rPr kumimoji="1" lang="ja-JP" altLang="en-US" sz="8000" b="1" dirty="0">
                <a:highlight>
                  <a:srgbClr val="FFFF00"/>
                </a:highlight>
              </a:rPr>
              <a:t>＜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Anthropocene: 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人新世　：環境・気候変動に対処、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Memento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 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Mori: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死を記憶する。</a:t>
            </a:r>
            <a:endParaRPr kumimoji="1" lang="en-US" altLang="ja-JP" sz="8000" b="1" dirty="0">
              <a:highlight>
                <a:srgbClr val="FFFF00"/>
              </a:highlight>
            </a:endParaRPr>
          </a:p>
          <a:p>
            <a:r>
              <a:rPr kumimoji="1" lang="ja-JP" altLang="en-US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→★ルネサンス（再生、復活）</a:t>
            </a:r>
            <a:r>
              <a:rPr kumimoji="1" lang="en-US" altLang="ja-JP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15</a:t>
            </a:r>
            <a:r>
              <a:rPr kumimoji="1" lang="ja-JP" altLang="en-US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ｃ：</a:t>
            </a:r>
            <a:r>
              <a:rPr kumimoji="1" lang="en-US" altLang="ja-JP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14</a:t>
            </a:r>
            <a:r>
              <a:rPr kumimoji="1" lang="ja-JP" altLang="en-US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－</a:t>
            </a:r>
            <a:r>
              <a:rPr kumimoji="1" lang="en-US" altLang="ja-JP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15</a:t>
            </a:r>
            <a:r>
              <a:rPr kumimoji="1" lang="ja-JP" altLang="en-US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ｃペストが欧州の人口を半減させたのち、　　　</a:t>
            </a:r>
            <a:endParaRPr kumimoji="1" lang="en-US" altLang="ja-JP" sz="8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kumimoji="1" lang="ja-JP" altLang="en-US" sz="8000" b="1" dirty="0">
                <a:solidFill>
                  <a:srgbClr val="FF0000"/>
                </a:solidFill>
                <a:highlight>
                  <a:srgbClr val="FFFF00"/>
                </a:highlight>
              </a:rPr>
              <a:t>　　死を克服し、生を謳歌、科学を再興。人類の素晴らしい回復力（レジリエンス）</a:t>
            </a:r>
            <a:endParaRPr kumimoji="1" lang="en-US" altLang="ja-JP" sz="8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kumimoji="1" lang="ja-JP" altLang="en-US" sz="8000" b="1" dirty="0">
                <a:solidFill>
                  <a:srgbClr val="FF0000"/>
                </a:solidFill>
              </a:rPr>
              <a:t>　 </a:t>
            </a:r>
            <a:r>
              <a:rPr kumimoji="1" lang="ja-JP" altLang="en-US" sz="8000" b="1" dirty="0"/>
              <a:t>　 コロナ後の復興、アジア・沖縄から→  東アジア</a:t>
            </a:r>
            <a:r>
              <a:rPr kumimoji="1" lang="en-US" altLang="ja-JP" sz="8000" b="1" dirty="0"/>
              <a:t>:</a:t>
            </a:r>
            <a:r>
              <a:rPr kumimoji="1" lang="ja-JP" altLang="en-US" sz="8000" b="1" u="sng" dirty="0"/>
              <a:t>経済力や勤勉さで、経済・社会回復、</a:t>
            </a:r>
            <a:endParaRPr kumimoji="1" lang="en-US" altLang="ja-JP" sz="8000" b="1" u="sng" dirty="0"/>
          </a:p>
          <a:p>
            <a:r>
              <a:rPr kumimoji="1" lang="ja-JP" altLang="en-US" sz="8000" b="1" u="sng" dirty="0">
                <a:highlight>
                  <a:srgbClr val="FFFF00"/>
                </a:highlight>
              </a:rPr>
              <a:t>人口：</a:t>
            </a:r>
            <a:r>
              <a:rPr kumimoji="1" lang="en-US" altLang="ja-JP" sz="8000" b="1" u="sng" dirty="0">
                <a:highlight>
                  <a:srgbClr val="FFFF00"/>
                </a:highlight>
              </a:rPr>
              <a:t>80</a:t>
            </a:r>
            <a:r>
              <a:rPr kumimoji="1" lang="ja-JP" altLang="en-US" sz="8000" b="1" u="sng" dirty="0">
                <a:highlight>
                  <a:srgbClr val="FFFF00"/>
                </a:highlight>
              </a:rPr>
              <a:t>年後、アジア・アフリカ</a:t>
            </a:r>
            <a:r>
              <a:rPr kumimoji="1" lang="en-US" altLang="ja-JP" sz="8000" b="1" u="sng" dirty="0">
                <a:highlight>
                  <a:srgbClr val="FFFF00"/>
                </a:highlight>
              </a:rPr>
              <a:t>8</a:t>
            </a:r>
            <a:r>
              <a:rPr kumimoji="1" lang="ja-JP" altLang="en-US" sz="8000" b="1" u="sng" dirty="0">
                <a:highlight>
                  <a:srgbClr val="FFFF00"/>
                </a:highlight>
              </a:rPr>
              <a:t>割の経済･</a:t>
            </a:r>
            <a:r>
              <a:rPr kumimoji="1" lang="en-US" altLang="ja-JP" sz="8000" b="1" u="sng" dirty="0">
                <a:highlight>
                  <a:srgbClr val="FFFF00"/>
                </a:highlight>
              </a:rPr>
              <a:t>IT</a:t>
            </a:r>
            <a:r>
              <a:rPr kumimoji="1" lang="ja-JP" altLang="en-US" sz="8000" b="1" u="sng" dirty="0">
                <a:highlight>
                  <a:srgbClr val="FFFF00"/>
                </a:highlight>
              </a:rPr>
              <a:t>時代へ。もはや目前</a:t>
            </a:r>
            <a:endParaRPr kumimoji="1" lang="en-US" altLang="ja-JP" sz="8000" b="1" u="sng" dirty="0">
              <a:highlight>
                <a:srgbClr val="FFFF00"/>
              </a:highlight>
            </a:endParaRPr>
          </a:p>
          <a:p>
            <a:r>
              <a:rPr kumimoji="1" lang="ja-JP" altLang="en-US" sz="8000" b="1" dirty="0"/>
              <a:t>　　軍事力で支配するのではなく、和解、平和、発展へ：</a:t>
            </a:r>
            <a:endParaRPr kumimoji="1" lang="en-US" altLang="ja-JP" sz="8000" b="1" u="sng" dirty="0">
              <a:highlight>
                <a:srgbClr val="FFFF00"/>
              </a:highlight>
            </a:endParaRPr>
          </a:p>
          <a:p>
            <a:r>
              <a:rPr kumimoji="1" lang="ja-JP" altLang="en-US" sz="8000" b="1" dirty="0"/>
              <a:t>　　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RCEP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，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CPTPP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，日</a:t>
            </a:r>
            <a:r>
              <a:rPr kumimoji="1" lang="en-US" altLang="ja-JP" sz="8000" b="1" dirty="0">
                <a:highlight>
                  <a:srgbClr val="FFFF00"/>
                </a:highlight>
              </a:rPr>
              <a:t>EUFTA, EPA</a:t>
            </a:r>
            <a:r>
              <a:rPr kumimoji="1" lang="ja-JP" altLang="en-US" sz="8000" b="1" dirty="0">
                <a:highlight>
                  <a:srgbClr val="FFFF00"/>
                </a:highlight>
              </a:rPr>
              <a:t>　</a:t>
            </a:r>
            <a:r>
              <a:rPr kumimoji="1" lang="ja-JP" altLang="en-US" sz="8000" b="1" dirty="0"/>
              <a:t>経済で、世界の半分を豊かに。</a:t>
            </a:r>
            <a:endParaRPr kumimoji="1" lang="en-US" altLang="ja-JP" sz="8000" b="1" dirty="0"/>
          </a:p>
          <a:p>
            <a:endParaRPr kumimoji="1" lang="en-US" altLang="ja-JP" sz="8000" b="1" dirty="0"/>
          </a:p>
          <a:p>
            <a:r>
              <a:rPr kumimoji="1" lang="ja-JP" altLang="en-US" sz="8000" b="1" dirty="0">
                <a:highlight>
                  <a:srgbClr val="FFFF00"/>
                </a:highlight>
              </a:rPr>
              <a:t>★沖縄・台湾をハブとした地域・自治体の連携こそが、世界の多文化共生、平和と安定を作る！沖縄が、文化力・ネットワークで、東アジアの共存と発展を作る！　　　　</a:t>
            </a:r>
            <a:endParaRPr kumimoji="1" lang="en-US" altLang="ja-JP" sz="8000" b="1" dirty="0">
              <a:highlight>
                <a:srgbClr val="FFFF00"/>
              </a:highlight>
            </a:endParaRPr>
          </a:p>
          <a:p>
            <a:endParaRPr kumimoji="1" lang="en-US" altLang="ja-JP" sz="8000" b="1" dirty="0"/>
          </a:p>
          <a:p>
            <a:pPr marL="0" indent="0">
              <a:buNone/>
            </a:pPr>
            <a:r>
              <a:rPr kumimoji="1" lang="ja-JP" altLang="en-US" sz="8000" b="1" dirty="0"/>
              <a:t>　</a:t>
            </a:r>
            <a:endParaRPr kumimoji="1" lang="ja-JP" altLang="en-US" sz="8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1333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BE7F4-330D-4AEE-A87D-444EF375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何をなすべきか？</a:t>
            </a:r>
            <a:r>
              <a: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沖縄をハブとする信頼醸成のネットワーク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EDA44D-8311-4902-88BC-5905B5C0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253"/>
            <a:ext cx="10515600" cy="5417228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柱は、沖縄、台湾</a:t>
            </a:r>
            <a:r>
              <a:rPr kumimoji="1" lang="ja-JP" altLang="en-US" sz="2400" dirty="0"/>
              <a:t>。ここを中心とし、</a:t>
            </a:r>
            <a:endParaRPr kumimoji="1" lang="en-US" altLang="ja-JP" sz="2400" dirty="0"/>
          </a:p>
          <a:p>
            <a:r>
              <a:rPr kumimoji="1" lang="ja-JP" altLang="en-US" sz="2400" dirty="0"/>
              <a:t>１）</a:t>
            </a:r>
            <a:r>
              <a:rPr kumimoji="1" lang="ja-JP" altLang="en-US" sz="2400" dirty="0">
                <a:highlight>
                  <a:srgbClr val="FFFF00"/>
                </a:highlight>
              </a:rPr>
              <a:t>表現の自由</a:t>
            </a:r>
            <a:r>
              <a:rPr kumimoji="1" lang="ja-JP" altLang="en-US" sz="2400" dirty="0"/>
              <a:t>、＜自治体、</a:t>
            </a:r>
            <a:r>
              <a:rPr kumimoji="1" lang="en-US" altLang="ja-JP" sz="2400" dirty="0"/>
              <a:t>NGO</a:t>
            </a:r>
            <a:r>
              <a:rPr kumimoji="1" lang="ja-JP" altLang="en-US" sz="2400" dirty="0"/>
              <a:t>からの平和作り＞、多角的な事実認識。</a:t>
            </a:r>
          </a:p>
          <a:p>
            <a:r>
              <a:rPr kumimoji="1" lang="ja-JP" altLang="en-US" sz="2400" dirty="0"/>
              <a:t>２）相互の</a:t>
            </a:r>
            <a:r>
              <a:rPr kumimoji="1" lang="ja-JP" altLang="en-US" sz="2400" dirty="0">
                <a:highlight>
                  <a:srgbClr val="FFFF00"/>
                </a:highlight>
              </a:rPr>
              <a:t>事実認識の違いを認める</a:t>
            </a:r>
            <a:r>
              <a:rPr kumimoji="1" lang="ja-JP" altLang="en-US" sz="2400" dirty="0"/>
              <a:t>：フェイクニュースやプロパガンダとして相手を非難するのでなく、率直に認識の違いを認めたうえで、どうするかを考える。</a:t>
            </a:r>
          </a:p>
          <a:p>
            <a:r>
              <a:rPr kumimoji="1" lang="ja-JP" altLang="en-US" sz="2400" dirty="0"/>
              <a:t>３）武力で問題を解決するのではなく、地域住民の立場から、より安全な　　</a:t>
            </a:r>
            <a:endParaRPr kumimoji="1" lang="en-US" altLang="ja-JP" sz="2400" dirty="0"/>
          </a:p>
          <a:p>
            <a:r>
              <a:rPr kumimoji="1" lang="ja-JP" altLang="en-US" sz="2400" dirty="0"/>
              <a:t>　　生活、</a:t>
            </a:r>
            <a:r>
              <a:rPr kumimoji="1" lang="ja-JP" altLang="en-US" sz="2400" dirty="0">
                <a:highlight>
                  <a:srgbClr val="FFFF00"/>
                </a:highlight>
              </a:rPr>
              <a:t>話し合いと経済発展や地域交流</a:t>
            </a:r>
            <a:r>
              <a:rPr kumimoji="1" lang="ja-JP" altLang="en-US" sz="2400" dirty="0"/>
              <a:t>という観点から、互いを尊重し　　　　　　　　</a:t>
            </a:r>
            <a:endParaRPr kumimoji="1" lang="en-US" altLang="ja-JP" sz="2400" dirty="0"/>
          </a:p>
          <a:p>
            <a:r>
              <a:rPr kumimoji="1" lang="ja-JP" altLang="en-US" sz="2400" dirty="0"/>
              <a:t>　　妥協を作り、進める。</a:t>
            </a:r>
            <a:endParaRPr kumimoji="1" lang="en-US" altLang="ja-JP" sz="2400" dirty="0"/>
          </a:p>
          <a:p>
            <a:r>
              <a:rPr kumimoji="1" lang="ja-JP" altLang="en-US" sz="2400" dirty="0"/>
              <a:t>４）</a:t>
            </a:r>
            <a:r>
              <a:rPr kumimoji="1" lang="ja-JP" altLang="en-US" sz="2400" dirty="0">
                <a:highlight>
                  <a:srgbClr val="FFFF00"/>
                </a:highlight>
              </a:rPr>
              <a:t>＜始めてみないか＞　中国代表、ロシア極東代表、韓国代表は</a:t>
            </a:r>
            <a:r>
              <a:rPr kumimoji="1" lang="en-US" altLang="ja-JP" sz="2400" dirty="0">
                <a:highlight>
                  <a:srgbClr val="FFFF00"/>
                </a:highlight>
              </a:rPr>
              <a:t>OK!</a:t>
            </a:r>
          </a:p>
          <a:p>
            <a:r>
              <a:rPr kumimoji="1" lang="ja-JP" altLang="en-US" sz="2400" dirty="0"/>
              <a:t>　　基本的に大学人・メディアや市民レベルの</a:t>
            </a:r>
            <a:r>
              <a:rPr kumimoji="1" lang="en-US" altLang="ja-JP" sz="2400" dirty="0"/>
              <a:t>NGO</a:t>
            </a:r>
            <a:r>
              <a:rPr kumimoji="1" lang="ja-JP" altLang="en-US" sz="2400" dirty="0"/>
              <a:t>にもネットワークを！</a:t>
            </a:r>
          </a:p>
          <a:p>
            <a:r>
              <a:rPr kumimoji="1" lang="ja-JP" altLang="en-US" sz="2400" dirty="0"/>
              <a:t>５）「東アジア、北東アジアの、</a:t>
            </a:r>
            <a:r>
              <a:rPr kumimoji="1" lang="ja-JP" altLang="en-US" sz="2400" dirty="0">
                <a:highlight>
                  <a:srgbClr val="FFFF00"/>
                </a:highlight>
              </a:rPr>
              <a:t>地域連携、相互信頼醸成を、自治体、　</a:t>
            </a:r>
            <a:endParaRPr kumimoji="1" lang="en-US" altLang="ja-JP" sz="2400" dirty="0">
              <a:highlight>
                <a:srgbClr val="FFFF00"/>
              </a:highlight>
            </a:endParaRPr>
          </a:p>
          <a:p>
            <a:r>
              <a:rPr kumimoji="1" lang="ja-JP" altLang="en-US" sz="2400" dirty="0">
                <a:highlight>
                  <a:srgbClr val="FFFF00"/>
                </a:highlight>
              </a:rPr>
              <a:t>　　</a:t>
            </a:r>
            <a:r>
              <a:rPr kumimoji="1" lang="en-US" altLang="ja-JP" sz="2400" dirty="0">
                <a:highlight>
                  <a:srgbClr val="FFFF00"/>
                </a:highlight>
              </a:rPr>
              <a:t>NGO</a:t>
            </a:r>
            <a:r>
              <a:rPr kumimoji="1" lang="ja-JP" altLang="en-US" sz="2400" dirty="0"/>
              <a:t>（特に学者とメディア連携）。情報化時代において、</a:t>
            </a:r>
            <a:endParaRPr kumimoji="1" lang="en-US" altLang="ja-JP" sz="2400" dirty="0"/>
          </a:p>
          <a:p>
            <a:r>
              <a:rPr kumimoji="1" lang="ja-JP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メディア、若者を巻き込むことは、未来を作るうえで極めて重要。</a:t>
            </a:r>
          </a:p>
        </p:txBody>
      </p:sp>
    </p:spTree>
    <p:extLst>
      <p:ext uri="{BB962C8B-B14F-4D97-AF65-F5344CB8AC3E}">
        <p14:creationId xmlns:p14="http://schemas.microsoft.com/office/powerpoint/2010/main" val="335080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71499" y="764704"/>
            <a:ext cx="11462657" cy="6408712"/>
          </a:xfrm>
        </p:spPr>
        <p:txBody>
          <a:bodyPr>
            <a:normAutofit fontScale="47500" lnSpcReduction="20000"/>
          </a:bodyPr>
          <a:lstStyle/>
          <a:p>
            <a:r>
              <a:rPr lang="en-US" altLang="ja-JP" sz="3200" b="1" dirty="0"/>
              <a:t>Angus Maddison, </a:t>
            </a:r>
            <a:r>
              <a:rPr lang="en-US" altLang="ja-JP" sz="3200" b="1" i="1" dirty="0"/>
              <a:t>Contours of the world Economy, 1-2030 AD; Essays in Macroeconomic History,</a:t>
            </a:r>
            <a:r>
              <a:rPr lang="en-US" altLang="ja-JP" sz="3200" b="1" dirty="0"/>
              <a:t> Oxford University Press, September 2007 </a:t>
            </a:r>
          </a:p>
          <a:p>
            <a:r>
              <a:rPr lang="en-US" altLang="ja-JP" sz="3200" b="1" dirty="0"/>
              <a:t>Angus Maddison,</a:t>
            </a:r>
            <a:r>
              <a:rPr lang="en-US" altLang="ja-JP" sz="3200" b="1" i="1" dirty="0"/>
              <a:t> Chinese Economic Performance in the Long Run, 960-2030,</a:t>
            </a:r>
            <a:r>
              <a:rPr lang="en-US" altLang="ja-JP" sz="3200" b="1" dirty="0"/>
              <a:t> OECD, Paris, October 2007 </a:t>
            </a:r>
          </a:p>
          <a:p>
            <a:r>
              <a:rPr lang="en-US" altLang="ja-JP" sz="3200" b="1" dirty="0"/>
              <a:t>Alvin Toffler, </a:t>
            </a:r>
            <a:r>
              <a:rPr lang="en-US" altLang="ja-JP" sz="3200" b="1" i="1" dirty="0"/>
              <a:t>Power Shift; Knowledge, Wealth, and Violence at the Edge of the 21st century,</a:t>
            </a:r>
            <a:r>
              <a:rPr lang="en-US" altLang="ja-JP" sz="3200" b="1" dirty="0"/>
              <a:t> 1990.</a:t>
            </a:r>
          </a:p>
          <a:p>
            <a:r>
              <a:rPr lang="ja-JP" altLang="en-US" sz="3200" b="1" dirty="0"/>
              <a:t>グレアム・アリソン</a:t>
            </a:r>
            <a:r>
              <a:rPr lang="en-US" altLang="ja-JP" sz="3200" b="1" dirty="0"/>
              <a:t>『</a:t>
            </a:r>
            <a:r>
              <a:rPr lang="ja-JP" altLang="en-US" sz="3200" b="1" dirty="0"/>
              <a:t>米中戦争前夜</a:t>
            </a:r>
            <a:r>
              <a:rPr lang="en-US" altLang="ja-JP" sz="3200" b="1" dirty="0"/>
              <a:t>』</a:t>
            </a:r>
            <a:r>
              <a:rPr lang="ja-JP" altLang="en-US" sz="3200" b="1" dirty="0"/>
              <a:t>ダイヤモンド社、</a:t>
            </a:r>
            <a:r>
              <a:rPr lang="en-US" altLang="ja-JP" sz="3200" b="1" dirty="0"/>
              <a:t>2017</a:t>
            </a:r>
            <a:r>
              <a:rPr lang="ja-JP" altLang="en-US" sz="3200" b="1" dirty="0"/>
              <a:t>．</a:t>
            </a:r>
            <a:endParaRPr lang="en-US" altLang="ja-JP" sz="3200" b="1" dirty="0"/>
          </a:p>
          <a:p>
            <a:r>
              <a:rPr lang="en-US" altLang="ja-JP" sz="3200" b="1" dirty="0">
                <a:solidFill>
                  <a:srgbClr val="002060"/>
                </a:solidFill>
              </a:rPr>
              <a:t>Kumiko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Haba,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Japan-China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Reconciliation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is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key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to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Unified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Asia,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i="1" dirty="0">
                <a:solidFill>
                  <a:srgbClr val="002060"/>
                </a:solidFill>
              </a:rPr>
              <a:t>　　　</a:t>
            </a:r>
            <a:r>
              <a:rPr lang="en-US" altLang="ja-JP" sz="3200" b="1" i="1" dirty="0">
                <a:solidFill>
                  <a:srgbClr val="002060"/>
                </a:solidFill>
              </a:rPr>
              <a:t>International</a:t>
            </a:r>
            <a:r>
              <a:rPr lang="ja-JP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ja-JP" sz="3200" b="1" i="1" dirty="0">
                <a:solidFill>
                  <a:srgbClr val="002060"/>
                </a:solidFill>
              </a:rPr>
              <a:t>Herald</a:t>
            </a:r>
            <a:r>
              <a:rPr lang="ja-JP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ja-JP" sz="3200" b="1" i="1" dirty="0">
                <a:solidFill>
                  <a:srgbClr val="002060"/>
                </a:solidFill>
              </a:rPr>
              <a:t>Tribune</a:t>
            </a:r>
            <a:r>
              <a:rPr lang="ja-JP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ja-JP" sz="3200" b="1" i="1" dirty="0">
                <a:solidFill>
                  <a:srgbClr val="002060"/>
                </a:solidFill>
              </a:rPr>
              <a:t>(Herald</a:t>
            </a:r>
            <a:r>
              <a:rPr lang="ja-JP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ja-JP" sz="3200" b="1" i="1" dirty="0">
                <a:solidFill>
                  <a:srgbClr val="002060"/>
                </a:solidFill>
              </a:rPr>
              <a:t>Asahi),</a:t>
            </a:r>
            <a:r>
              <a:rPr lang="ja-JP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16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January</a:t>
            </a:r>
            <a:r>
              <a:rPr lang="ja-JP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ja-JP" sz="3200" b="1" dirty="0">
                <a:solidFill>
                  <a:srgbClr val="002060"/>
                </a:solidFill>
              </a:rPr>
              <a:t>2010.</a:t>
            </a:r>
          </a:p>
          <a:p>
            <a:r>
              <a:rPr lang="ja-JP" altLang="en-US" sz="3200" b="1" dirty="0"/>
              <a:t>羽場久美子</a:t>
            </a:r>
            <a:r>
              <a:rPr lang="ja-JP" altLang="en-US" sz="3200" b="1" dirty="0">
                <a:solidFill>
                  <a:srgbClr val="FF0000"/>
                </a:solidFill>
              </a:rPr>
              <a:t>「中国がアメリカを抜いて「経済で世界一」になる前に、日本がとるべき路線ー経済はアジア、政治はアメリカー」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/>
              <a:t>　講談社現代イスメディア、</a:t>
            </a:r>
            <a:r>
              <a:rPr lang="en-US" altLang="ja-JP" sz="3200" b="1" dirty="0"/>
              <a:t>2022</a:t>
            </a:r>
            <a:r>
              <a:rPr lang="ja-JP" altLang="en-US" sz="3200" b="1" dirty="0"/>
              <a:t>年</a:t>
            </a:r>
            <a:r>
              <a:rPr lang="en-US" altLang="ja-JP" sz="3200" b="1" dirty="0"/>
              <a:t>1</a:t>
            </a:r>
            <a:r>
              <a:rPr lang="ja-JP" altLang="en-US" sz="3200" b="1" dirty="0"/>
              <a:t>月</a:t>
            </a:r>
            <a:r>
              <a:rPr lang="en-US" altLang="ja-JP" sz="3200" b="1" dirty="0"/>
              <a:t>24</a:t>
            </a:r>
            <a:r>
              <a:rPr lang="ja-JP" altLang="en-US" sz="3200" b="1" dirty="0"/>
              <a:t>日。</a:t>
            </a:r>
            <a:r>
              <a:rPr lang="en-US" altLang="ja-JP" sz="3200" b="1" dirty="0"/>
              <a:t>https://gendai.ismedia.jp/articles/-/91690</a:t>
            </a:r>
            <a:r>
              <a:rPr lang="ja-JP" altLang="en-US" sz="3200" b="1" dirty="0"/>
              <a:t>　</a:t>
            </a:r>
            <a:endParaRPr lang="en-US" altLang="ja-JP" sz="3200" b="1" dirty="0"/>
          </a:p>
          <a:p>
            <a:r>
              <a:rPr lang="ja-JP" altLang="en-US" sz="3200" b="1" dirty="0"/>
              <a:t>羽場久美子「経済競争から「価値の同盟」へ」</a:t>
            </a:r>
            <a:r>
              <a:rPr lang="en-US" altLang="ja-JP" sz="3200" b="1" dirty="0"/>
              <a:t>『</a:t>
            </a:r>
            <a:r>
              <a:rPr lang="ja-JP" altLang="en-US" sz="3200" b="1" dirty="0"/>
              <a:t>神奈川大学評論</a:t>
            </a:r>
            <a:r>
              <a:rPr lang="en-US" altLang="ja-JP" sz="3200" b="1" dirty="0"/>
              <a:t>』2021</a:t>
            </a:r>
            <a:r>
              <a:rPr lang="ja-JP" altLang="en-US" sz="3200" b="1" dirty="0"/>
              <a:t>年</a:t>
            </a:r>
            <a:r>
              <a:rPr lang="en-US" altLang="ja-JP" sz="3200" b="1" dirty="0"/>
              <a:t>7</a:t>
            </a:r>
            <a:r>
              <a:rPr lang="ja-JP" altLang="en-US" sz="3200" b="1" dirty="0"/>
              <a:t>月号</a:t>
            </a:r>
            <a:endParaRPr lang="en-US" altLang="ja-JP" sz="3200" b="1" dirty="0"/>
          </a:p>
          <a:p>
            <a:r>
              <a:rPr lang="ja-JP" altLang="en-US" sz="3200" b="1" dirty="0"/>
              <a:t>羽場久美子「最終講義：</a:t>
            </a:r>
            <a:r>
              <a:rPr lang="en-US" altLang="ja-JP" sz="3200" b="1" dirty="0"/>
              <a:t>21</a:t>
            </a:r>
            <a:r>
              <a:rPr lang="ja-JP" altLang="en-US" sz="3200" b="1" dirty="0"/>
              <a:t>世紀、米欧中どこが世界をリードするか？：</a:t>
            </a:r>
            <a:r>
              <a:rPr lang="en-US" altLang="ja-JP" sz="3200" b="1" dirty="0"/>
              <a:t>EU</a:t>
            </a:r>
            <a:r>
              <a:rPr lang="ja-JP" altLang="en-US" sz="3200" b="1" dirty="0"/>
              <a:t>のレジリエンスと規範力」</a:t>
            </a:r>
            <a:r>
              <a:rPr lang="en-US" altLang="ja-JP" sz="3200" b="1"/>
              <a:t>2021.1.14</a:t>
            </a:r>
            <a:endParaRPr lang="en-US" altLang="ja-JP" sz="3200" b="1" dirty="0"/>
          </a:p>
          <a:p>
            <a:r>
              <a:rPr lang="ja-JP" altLang="en-US" sz="3200" b="1" dirty="0">
                <a:solidFill>
                  <a:srgbClr val="002060"/>
                </a:solidFill>
              </a:rPr>
              <a:t>羽場久美子</a:t>
            </a:r>
            <a:r>
              <a:rPr lang="en-US" altLang="ja-JP" sz="3200" b="1" dirty="0">
                <a:solidFill>
                  <a:srgbClr val="002060"/>
                </a:solidFill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</a:rPr>
              <a:t>学術の動向</a:t>
            </a:r>
            <a:r>
              <a:rPr lang="en-US" altLang="ja-JP" sz="3200" b="1" dirty="0">
                <a:solidFill>
                  <a:srgbClr val="002060"/>
                </a:solidFill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</a:rPr>
              <a:t>特集１、「アジア近隣諸国との対立を超えて」</a:t>
            </a:r>
            <a:r>
              <a:rPr lang="en-US" altLang="ja-JP" sz="3200" b="1" dirty="0">
                <a:solidFill>
                  <a:srgbClr val="002060"/>
                </a:solidFill>
              </a:rPr>
              <a:t>2020.9</a:t>
            </a:r>
            <a:r>
              <a:rPr lang="ja-JP" altLang="en-US" sz="3200" b="1" dirty="0">
                <a:solidFill>
                  <a:srgbClr val="002060"/>
                </a:solidFill>
              </a:rPr>
              <a:t>月号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羽場久美子「コロナ後の国際政治と日本</a:t>
            </a:r>
            <a:r>
              <a:rPr lang="en-US" altLang="ja-JP" sz="3200" b="1" dirty="0">
                <a:solidFill>
                  <a:srgbClr val="002060"/>
                </a:solidFill>
              </a:rPr>
              <a:t>―</a:t>
            </a:r>
            <a:r>
              <a:rPr lang="ja-JP" altLang="en-US" sz="3200" b="1" dirty="0">
                <a:solidFill>
                  <a:srgbClr val="002060"/>
                </a:solidFill>
              </a:rPr>
              <a:t>経済競争から価値の同盟へー」</a:t>
            </a:r>
            <a:r>
              <a:rPr lang="en-US" altLang="ja-JP" sz="3200" b="1" dirty="0">
                <a:solidFill>
                  <a:srgbClr val="002060"/>
                </a:solidFill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</a:rPr>
              <a:t>神奈川大学評論</a:t>
            </a:r>
            <a:r>
              <a:rPr lang="en-US" altLang="ja-JP" sz="3200" b="1" dirty="0">
                <a:solidFill>
                  <a:srgbClr val="002060"/>
                </a:solidFill>
              </a:rPr>
              <a:t>』2021.7</a:t>
            </a:r>
            <a:r>
              <a:rPr lang="ja-JP" altLang="en-US" sz="3200" b="1" dirty="0">
                <a:solidFill>
                  <a:srgbClr val="002060"/>
                </a:solidFill>
              </a:rPr>
              <a:t>．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羽場久美子編著</a:t>
            </a:r>
            <a:r>
              <a:rPr lang="en-US" altLang="ja-JP" sz="3200" b="1" dirty="0">
                <a:solidFill>
                  <a:srgbClr val="002060"/>
                </a:solidFill>
              </a:rPr>
              <a:t>『21</a:t>
            </a:r>
            <a:r>
              <a:rPr lang="ja-JP" altLang="en-US" sz="3200" b="1" dirty="0">
                <a:solidFill>
                  <a:srgbClr val="002060"/>
                </a:solidFill>
              </a:rPr>
              <a:t>世紀　大転換期の国際社会ーいま何が起こっているのか？</a:t>
            </a:r>
            <a:r>
              <a:rPr lang="en-US" altLang="ja-JP" sz="3200" b="1" dirty="0">
                <a:solidFill>
                  <a:srgbClr val="002060"/>
                </a:solidFill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</a:rPr>
              <a:t>法律文化社、</a:t>
            </a:r>
            <a:r>
              <a:rPr lang="en-US" altLang="ja-JP" sz="3200" b="1" dirty="0">
                <a:solidFill>
                  <a:srgbClr val="002060"/>
                </a:solidFill>
              </a:rPr>
              <a:t>2019</a:t>
            </a:r>
            <a:r>
              <a:rPr lang="ja-JP" altLang="en-US" sz="3200" b="1" dirty="0">
                <a:solidFill>
                  <a:srgbClr val="002060"/>
                </a:solidFill>
              </a:rPr>
              <a:t>．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羽場久美子編著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アジアの地域統合を考えるー戦争をさけるために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』2017</a:t>
            </a:r>
          </a:p>
          <a:p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羽場久美子編著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アジアの地域協力－危機をどう乗り切るか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2018</a:t>
            </a:r>
          </a:p>
          <a:p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羽場久美子編著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アジアの地域共同－未来のために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明石書店、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2018</a:t>
            </a:r>
          </a:p>
          <a:p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羽場久美子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拡大ヨーロッパの挑戦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中公新書、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2014</a:t>
            </a:r>
          </a:p>
          <a:p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羽場久美子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ヨーロッパの分断と統合</a:t>
            </a:r>
            <a:r>
              <a:rPr lang="ja-JP" altLang="en-US" sz="3200" b="1" dirty="0" err="1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ー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拡大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EU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のナショナリズムと境界線</a:t>
            </a:r>
            <a:r>
              <a:rPr lang="ja-JP" altLang="en-US" sz="3200" b="1" dirty="0" err="1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ー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包摂か排除か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中央公論新社、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2016</a:t>
            </a:r>
          </a:p>
          <a:p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羽場久美子「パワーシフトー国家不安、領土紛争とゼノフォビア」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学術の動向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２０１４年１月</a:t>
            </a:r>
            <a:endParaRPr lang="en-US" altLang="ja-JP" sz="32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羽場久美子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グローバル時代のアジア地域統合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岩波書店、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2012.2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（中国語翻訳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全球化時代的亜州区域聯合</a:t>
            </a:r>
            <a:r>
              <a:rPr lang="en-US" altLang="ja-JP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』2014</a:t>
            </a:r>
            <a:r>
              <a:rPr lang="ja-JP" altLang="en-US" sz="3200" b="1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年）</a:t>
            </a:r>
            <a:endParaRPr lang="en-US" altLang="ja-JP" sz="3200" b="1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3200" b="1" dirty="0"/>
              <a:t>　　　　　　　　　　　　　　　　　　</a:t>
            </a:r>
            <a:endParaRPr lang="ja-JP" altLang="en-US" sz="3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　　　　</a:t>
            </a:r>
            <a:r>
              <a:rPr kumimoji="1" lang="ja-JP" altLang="en-US" dirty="0">
                <a:solidFill>
                  <a:srgbClr val="FF0000"/>
                </a:solidFill>
              </a:rPr>
              <a:t>参考文献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8E5D9D-F122-4C12-BFFB-BC1199FA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F19D-E957-4E2D-817D-456924260030}" type="datetime1">
              <a:rPr kumimoji="1" lang="ja-JP" altLang="en-US" smtClean="0"/>
              <a:t>2022/4/29</a:t>
            </a:fld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F955AD-87BE-4CF2-85F6-9F4F0165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0ADB-8A66-42E1-985F-EB0B15AE5D35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451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930E5-7859-412A-A76D-C412CA40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6" y="384379"/>
            <a:ext cx="12025993" cy="1325563"/>
          </a:xfrm>
        </p:spPr>
        <p:txBody>
          <a:bodyPr>
            <a:normAutofit fontScale="90000"/>
          </a:bodyPr>
          <a:lstStyle/>
          <a:p>
            <a:r>
              <a:rPr lang="ja-JP" altLang="en-US" sz="3100" dirty="0">
                <a:highlight>
                  <a:srgbClr val="FFFF00"/>
                </a:highlight>
              </a:rPr>
              <a:t>コロナ禍、感染</a:t>
            </a:r>
            <a:r>
              <a:rPr lang="en-US" altLang="ja-JP" sz="3100" dirty="0">
                <a:highlight>
                  <a:srgbClr val="FFFF00"/>
                </a:highlight>
              </a:rPr>
              <a:t>4</a:t>
            </a:r>
            <a:r>
              <a:rPr lang="ja-JP" altLang="en-US" sz="3100" dirty="0">
                <a:highlight>
                  <a:srgbClr val="FFFF00"/>
                </a:highlight>
              </a:rPr>
              <a:t>億８</a:t>
            </a:r>
            <a:r>
              <a:rPr lang="en-US" altLang="ja-JP" sz="3100" dirty="0">
                <a:highlight>
                  <a:srgbClr val="FFFF00"/>
                </a:highlight>
              </a:rPr>
              <a:t>000</a:t>
            </a:r>
            <a:r>
              <a:rPr lang="ja-JP" altLang="en-US" sz="3100" dirty="0">
                <a:highlight>
                  <a:srgbClr val="FFFF00"/>
                </a:highlight>
              </a:rPr>
              <a:t>万人、死者</a:t>
            </a:r>
            <a:r>
              <a:rPr lang="en-US" altLang="ja-JP" sz="3100" dirty="0">
                <a:highlight>
                  <a:srgbClr val="FFFF00"/>
                </a:highlight>
              </a:rPr>
              <a:t>600</a:t>
            </a:r>
            <a:r>
              <a:rPr lang="ja-JP" altLang="en-US" sz="3100" dirty="0">
                <a:highlight>
                  <a:srgbClr val="FFFF00"/>
                </a:highlight>
              </a:rPr>
              <a:t>万（ホロコーストを超える）</a:t>
            </a:r>
            <a:br>
              <a:rPr lang="en-US" altLang="ja-JP" sz="3100" dirty="0">
                <a:highlight>
                  <a:srgbClr val="FFFF00"/>
                </a:highlight>
              </a:rPr>
            </a:br>
            <a:r>
              <a:rPr lang="ja-JP" altLang="en-US" sz="3100" dirty="0">
                <a:highlight>
                  <a:srgbClr val="FFFF00"/>
                </a:highlight>
              </a:rPr>
              <a:t>欧米が、</a:t>
            </a:r>
            <a:r>
              <a:rPr lang="en-US" altLang="ja-JP" sz="3100" dirty="0">
                <a:highlight>
                  <a:srgbClr val="FFFF00"/>
                </a:highlight>
              </a:rPr>
              <a:t>320</a:t>
            </a:r>
            <a:r>
              <a:rPr lang="ja-JP" altLang="en-US" sz="3100" dirty="0">
                <a:highlight>
                  <a:srgbClr val="FFFF00"/>
                </a:highlight>
              </a:rPr>
              <a:t>万・半分以上。</a:t>
            </a:r>
            <a:br>
              <a:rPr lang="en-US" altLang="ja-JP" sz="3100" dirty="0"/>
            </a:br>
            <a:r>
              <a:rPr lang="ja-JP" altLang="en-US" sz="3100" dirty="0"/>
              <a:t>他方</a:t>
            </a:r>
            <a:r>
              <a:rPr lang="en-US" altLang="ja-JP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2100</a:t>
            </a:r>
            <a:r>
              <a:rPr lang="ja-JP" altLang="en-US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年（あと</a:t>
            </a:r>
            <a:r>
              <a:rPr lang="en-US" altLang="ja-JP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</a:t>
            </a:r>
            <a:r>
              <a:rPr lang="ja-JP" altLang="en-US" sz="3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年）の世界人口、</a:t>
            </a:r>
            <a:r>
              <a:rPr lang="ja-JP" altLang="en-US" sz="3100" b="1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アジアとアフリカで、</a:t>
            </a:r>
            <a:r>
              <a:rPr lang="en-US" altLang="ja-JP" sz="3100" b="1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3100" b="1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割以上</a:t>
            </a:r>
            <a:br>
              <a:rPr lang="en-US" altLang="ja-JP" sz="3100" dirty="0"/>
            </a:br>
            <a:r>
              <a:rPr lang="en-US" altLang="ja-JP" sz="3100" b="1" dirty="0">
                <a:solidFill>
                  <a:srgbClr val="FF0000"/>
                </a:solidFill>
              </a:rPr>
              <a:t>Anthropocene</a:t>
            </a:r>
            <a:r>
              <a:rPr lang="ja-JP" altLang="en-US" sz="3100" b="1" dirty="0">
                <a:solidFill>
                  <a:srgbClr val="FF0000"/>
                </a:solidFill>
              </a:rPr>
              <a:t>（人新世）</a:t>
            </a:r>
            <a:r>
              <a:rPr lang="en-US" altLang="ja-JP" sz="3100" b="1" dirty="0">
                <a:solidFill>
                  <a:srgbClr val="FF0000"/>
                </a:solidFill>
              </a:rPr>
              <a:t>:</a:t>
            </a:r>
            <a:r>
              <a:rPr lang="ja-JP" altLang="en-US" sz="3100" b="1" dirty="0">
                <a:solidFill>
                  <a:srgbClr val="FF0000"/>
                </a:solidFill>
              </a:rPr>
              <a:t>世界の長期的再構築 </a:t>
            </a:r>
            <a:r>
              <a:rPr lang="en-US" altLang="ja-JP" sz="3100" b="1" dirty="0">
                <a:solidFill>
                  <a:srgbClr val="FF0000"/>
                </a:solidFill>
              </a:rPr>
              <a:t>: </a:t>
            </a:r>
            <a:r>
              <a:rPr lang="ja-JP" altLang="en-US" sz="3100" b="1" dirty="0">
                <a:solidFill>
                  <a:srgbClr val="FF0000"/>
                </a:solidFill>
              </a:rPr>
              <a:t>欧米の時代は、人口学的にも衰退。アジア・アフリカの時代が</a:t>
            </a:r>
            <a:r>
              <a:rPr lang="en-US" altLang="ja-JP" sz="3100" b="1" dirty="0">
                <a:solidFill>
                  <a:srgbClr val="FF0000"/>
                </a:solidFill>
              </a:rPr>
              <a:t>8</a:t>
            </a:r>
            <a:r>
              <a:rPr lang="ja-JP" altLang="en-US" sz="3100" b="1" dirty="0">
                <a:solidFill>
                  <a:srgbClr val="FF0000"/>
                </a:solidFill>
              </a:rPr>
              <a:t>割（黄色・赤）</a:t>
            </a:r>
            <a:r>
              <a:rPr kumimoji="1" lang="ja-JP" altLang="en-US" sz="2700" dirty="0"/>
              <a:t>中印３０億。世界の</a:t>
            </a:r>
            <a:r>
              <a:rPr kumimoji="1" lang="en-US" altLang="ja-JP" sz="2700" dirty="0"/>
              <a:t>4</a:t>
            </a:r>
            <a:r>
              <a:rPr kumimoji="1" lang="ja-JP" altLang="en-US" sz="2700" dirty="0"/>
              <a:t>割</a:t>
            </a:r>
            <a:br>
              <a:rPr kumimoji="1" lang="en-US" altLang="ja-JP" sz="2700" dirty="0"/>
            </a:br>
            <a:r>
              <a:rPr kumimoji="1" lang="en-US" altLang="ja-JP" sz="2000" dirty="0"/>
              <a:t>https://graphic-data.com/page/geography/021</a:t>
            </a:r>
            <a:endParaRPr kumimoji="1" lang="ja-JP" altLang="en-US" sz="2000" dirty="0"/>
          </a:p>
        </p:txBody>
      </p:sp>
      <p:pic>
        <p:nvPicPr>
          <p:cNvPr id="1026" name="Picture 2" descr="地域別世界の人口の推移">
            <a:extLst>
              <a:ext uri="{FF2B5EF4-FFF2-40B4-BE49-F238E27FC236}">
                <a16:creationId xmlns:a16="http://schemas.microsoft.com/office/drawing/2014/main" id="{152AF42A-9C56-4DD2-AE91-0A84B505C6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3" y="2104845"/>
            <a:ext cx="10874829" cy="46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89609BDC-3691-4506-8AE6-CBA4BF6660DB}"/>
                  </a:ext>
                </a:extLst>
              </p14:cNvPr>
              <p14:cNvContentPartPr/>
              <p14:nvPr/>
            </p14:nvContentPartPr>
            <p14:xfrm>
              <a:off x="5896805" y="3784918"/>
              <a:ext cx="89280" cy="57132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89609BDC-3691-4506-8AE6-CBA4BF6660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2805" y="3676918"/>
                <a:ext cx="19692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24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4438A9B-86ED-410F-85E2-448D608C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0"/>
            <a:ext cx="10066122" cy="1307805"/>
          </a:xfrm>
        </p:spPr>
        <p:txBody>
          <a:bodyPr anchor="b">
            <a:normAutofit/>
          </a:bodyPr>
          <a:lstStyle/>
          <a:p>
            <a:r>
              <a:rPr kumimoji="1" lang="en-US" altLang="ja-JP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世紀、世界の秩序形成を牽引してきたアメリカ　</a:t>
            </a:r>
            <a:r>
              <a:rPr kumimoji="1" lang="en-US" altLang="ja-JP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kumimoji="1" lang="ja-JP" altLang="en-US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年前</a:t>
            </a:r>
            <a:br>
              <a:rPr kumimoji="1" lang="en-US" altLang="ja-JP" sz="2600" dirty="0"/>
            </a:br>
            <a:r>
              <a:rPr kumimoji="1" lang="ja-JP" altLang="en-US" sz="2600" dirty="0"/>
              <a:t>（帝国主義・植民地主義を引きずる欧州に対し、</a:t>
            </a:r>
            <a:r>
              <a:rPr kumimoji="1" lang="ja-JP" alt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新秩序</a:t>
            </a:r>
            <a:r>
              <a:rPr kumimoji="1" lang="ja-JP" altLang="en-US" sz="2600" dirty="0"/>
              <a:t>を考案）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9F82FC-A8E1-4ACA-B0A3-61E39C37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816784"/>
            <a:ext cx="5263879" cy="452022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kumimoji="1" lang="en-US" altLang="ja-JP" sz="1600" dirty="0"/>
              <a:t>20</a:t>
            </a:r>
            <a:r>
              <a:rPr kumimoji="1" lang="ja-JP" altLang="en-US" sz="1600" dirty="0"/>
              <a:t>世紀は戦争の世紀</a:t>
            </a:r>
            <a:endParaRPr kumimoji="1" lang="en-US" altLang="ja-JP" sz="1600" dirty="0"/>
          </a:p>
          <a:p>
            <a:pPr marL="0" indent="0">
              <a:buNone/>
            </a:pPr>
            <a:r>
              <a:rPr kumimoji="1" lang="ja-JP" altLang="en-US" sz="1600" dirty="0"/>
              <a:t>アメリカは二つの世界大戦後、「価値に基づく秩序」を形成</a:t>
            </a:r>
            <a:endParaRPr kumimoji="1"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１</a:t>
            </a:r>
            <a:r>
              <a:rPr lang="ja-JP" altLang="en-US" sz="1600" dirty="0">
                <a:highlight>
                  <a:srgbClr val="FFFF00"/>
                </a:highlight>
              </a:rPr>
              <a:t>）</a:t>
            </a:r>
            <a:r>
              <a:rPr lang="en-US" altLang="ja-JP" sz="1600" u="sng" dirty="0">
                <a:highlight>
                  <a:srgbClr val="FFFF00"/>
                </a:highlight>
              </a:rPr>
              <a:t>WWI</a:t>
            </a:r>
            <a:r>
              <a:rPr lang="ja-JP" altLang="en-US" sz="1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ウイルソン「戦争をやめさせるための戦争</a:t>
            </a:r>
            <a:r>
              <a:rPr lang="ja-JP" alt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」</a:t>
            </a:r>
            <a:r>
              <a:rPr lang="ja-JP" altLang="en-US" sz="1600" dirty="0">
                <a:highlight>
                  <a:srgbClr val="FFFF00"/>
                </a:highlight>
              </a:rPr>
              <a:t>　　</a:t>
            </a:r>
            <a:r>
              <a:rPr lang="ja-JP" altLang="en-US" sz="1600" dirty="0"/>
              <a:t>　　ウイルソン</a:t>
            </a:r>
            <a:r>
              <a:rPr lang="en-US" altLang="ja-JP" sz="1600" dirty="0"/>
              <a:t>14</a:t>
            </a:r>
            <a:r>
              <a:rPr lang="ja-JP" altLang="en-US" sz="1600" dirty="0"/>
              <a:t>か条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自由、民主主義に基づく、帝国の解体と、国民国家形成、</a:t>
            </a:r>
            <a:endParaRPr lang="en-US" altLang="ja-JP" sz="1600" dirty="0"/>
          </a:p>
          <a:p>
            <a:r>
              <a:rPr lang="ja-JP" altLang="en-US" sz="1600" dirty="0"/>
              <a:t>　　</a:t>
            </a:r>
            <a:r>
              <a:rPr lang="ja-JP" altLang="en-US" sz="1600" b="1" dirty="0"/>
              <a:t>国際連盟</a:t>
            </a:r>
            <a:r>
              <a:rPr lang="ja-JP" altLang="en-US" sz="1600" dirty="0"/>
              <a:t>の創設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２）</a:t>
            </a:r>
            <a:r>
              <a:rPr lang="en-US" altLang="ja-JP" sz="1600" u="sng" dirty="0">
                <a:highlight>
                  <a:srgbClr val="FFFF00"/>
                </a:highlight>
              </a:rPr>
              <a:t>WWII  </a:t>
            </a:r>
            <a:r>
              <a:rPr lang="ja-JP" altLang="en-US" sz="1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ローズベルト「</a:t>
            </a:r>
            <a:r>
              <a:rPr lang="en-US" altLang="ja-JP" sz="1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ja-JP" altLang="en-US" sz="1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つの自由、</a:t>
            </a:r>
            <a:r>
              <a:rPr lang="en-US" altLang="ja-JP" sz="1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ja-JP" altLang="en-US" sz="1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人の警察官」</a:t>
            </a:r>
            <a:endParaRPr lang="en-US" altLang="ja-JP" sz="1600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1600" dirty="0"/>
              <a:t>表現の自由、信仰の自由、欠乏・、恐怖からの自由</a:t>
            </a:r>
            <a:endParaRPr lang="en-US" altLang="ja-JP" sz="1600" dirty="0"/>
          </a:p>
          <a:p>
            <a:r>
              <a:rPr lang="ja-JP" altLang="en-US" sz="1600" dirty="0"/>
              <a:t>　</a:t>
            </a:r>
            <a:r>
              <a:rPr lang="ja-JP" altLang="en-US" sz="1600" dirty="0">
                <a:highlight>
                  <a:srgbClr val="FFFF00"/>
                </a:highlight>
              </a:rPr>
              <a:t>　</a:t>
            </a:r>
            <a:r>
              <a:rPr lang="en-US" altLang="ja-JP" sz="1600" dirty="0">
                <a:highlight>
                  <a:srgbClr val="FFFF00"/>
                </a:highlight>
              </a:rPr>
              <a:t>4</a:t>
            </a:r>
            <a:r>
              <a:rPr lang="ja-JP" altLang="en-US" sz="1600" dirty="0">
                <a:highlight>
                  <a:srgbClr val="FFFF00"/>
                </a:highlight>
              </a:rPr>
              <a:t>人の警察官：</a:t>
            </a:r>
            <a:r>
              <a:rPr lang="ja-JP" altLang="en-US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米・英、ソ連・中華民国、</a:t>
            </a:r>
            <a:endParaRPr lang="en-US" altLang="ja-JP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sz="1600" dirty="0"/>
              <a:t>　　</a:t>
            </a:r>
            <a:r>
              <a:rPr lang="ja-JP" altLang="en-US" sz="1600" b="1" dirty="0"/>
              <a:t>国際連合</a:t>
            </a:r>
            <a:r>
              <a:rPr lang="ja-JP" altLang="en-US" sz="1600" dirty="0"/>
              <a:t>（</a:t>
            </a:r>
            <a:r>
              <a:rPr lang="en-US" altLang="ja-JP" sz="1600" dirty="0"/>
              <a:t>UN)</a:t>
            </a:r>
            <a:r>
              <a:rPr lang="ja-JP" altLang="en-US" sz="1600" dirty="0"/>
              <a:t>の創設</a:t>
            </a:r>
            <a:endParaRPr lang="en-US" altLang="ja-JP" sz="1600" dirty="0"/>
          </a:p>
          <a:p>
            <a:r>
              <a:rPr lang="ja-JP" altLang="en-US" sz="1600" dirty="0"/>
              <a:t>★いずれも戦時に、</a:t>
            </a:r>
            <a:r>
              <a:rPr lang="ja-JP" altLang="en-US" sz="1600" b="1" dirty="0">
                <a:solidFill>
                  <a:srgbClr val="FF0000"/>
                </a:solidFill>
              </a:rPr>
              <a:t>普遍的価値：平和のための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国際機構</a:t>
            </a:r>
            <a:r>
              <a:rPr lang="ja-JP" altLang="en-US" sz="1600" dirty="0"/>
              <a:t>の設置を提案、</a:t>
            </a:r>
            <a:endParaRPr lang="en-US" altLang="ja-JP" sz="1600" dirty="0"/>
          </a:p>
          <a:p>
            <a:r>
              <a:rPr lang="ja-JP" altLang="en-US" sz="1600" dirty="0"/>
              <a:t>ローズベルトは、</a:t>
            </a:r>
            <a:r>
              <a:rPr lang="ja-JP" altLang="en-US" sz="1600" b="1" dirty="0"/>
              <a:t>ソ連・中国を含んだ全世界の秩序を包摂した組織を考案していた。</a:t>
            </a:r>
            <a:r>
              <a:rPr lang="ja-JP" altLang="en-US" sz="1600" dirty="0"/>
              <a:t>→　トルーマン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　大統領になり、冷戦の開始で変容</a:t>
            </a:r>
            <a:endParaRPr lang="en-US" altLang="ja-JP" sz="1600" dirty="0"/>
          </a:p>
        </p:txBody>
      </p:sp>
      <p:pic>
        <p:nvPicPr>
          <p:cNvPr id="2050" name="Picture 2" descr="ウィルソン">
            <a:extLst>
              <a:ext uri="{FF2B5EF4-FFF2-40B4-BE49-F238E27FC236}">
                <a16:creationId xmlns:a16="http://schemas.microsoft.com/office/drawing/2014/main" id="{5A3FE5FB-7BD3-4756-AA60-E4A81133A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"/>
          <a:stretch/>
        </p:blipFill>
        <p:spPr bwMode="auto">
          <a:xfrm>
            <a:off x="5671421" y="2780068"/>
            <a:ext cx="2581858" cy="34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フランクリン・ルーズベルト - Wikipedia">
            <a:extLst>
              <a:ext uri="{FF2B5EF4-FFF2-40B4-BE49-F238E27FC236}">
                <a16:creationId xmlns:a16="http://schemas.microsoft.com/office/drawing/2014/main" id="{C63AA4AC-06AE-445F-B241-DF12D6FDD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806"/>
          <a:stretch/>
        </p:blipFill>
        <p:spPr bwMode="auto">
          <a:xfrm>
            <a:off x="8579234" y="2780068"/>
            <a:ext cx="2577002" cy="341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616F8-9962-4196-B1D7-C11A2AE6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365125"/>
            <a:ext cx="10749643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ヨーロッパ：戦争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後の、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地域連携、信頼醸成</a:t>
            </a:r>
            <a:br>
              <a:rPr lang="ja-JP" altLang="en-US" dirty="0">
                <a:solidFill>
                  <a:srgbClr val="FF0000"/>
                </a:solidFill>
              </a:rPr>
            </a:b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9613DE-123A-4D45-97C1-6CB513BF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5326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EU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：独仏和解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、イタリアと、ベネルクス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国という</a:t>
            </a:r>
            <a:endParaRPr lang="ja-JP" altLang="en-US" dirty="0"/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１）戦争時の敵との和解、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２）エネルギーの共存</a:t>
            </a:r>
            <a:endParaRPr lang="ja-JP" altLang="en-US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３）経済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を中心とした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カ国の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国家間連携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から始まる。</a:t>
            </a:r>
            <a:endParaRPr lang="ja-JP" altLang="en-US" dirty="0"/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アジアでも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、中華民国が存続していれば、中国、ソ連、日本の連携はありえたかもしれない。</a:t>
            </a:r>
            <a:endParaRPr lang="ja-JP" altLang="en-US" dirty="0"/>
          </a:p>
          <a:p>
            <a:r>
              <a:rPr lang="en-US" altLang="ja-JP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Bookman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というキリスト者が、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経済を軸とした国家間連携をサポート、</a:t>
            </a:r>
            <a:endParaRPr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日本にも来て政治家や財界による国家間連携をサポー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トした。</a:t>
            </a:r>
            <a:b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dirty="0"/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結局、中華人民共和国と朝鮮戦争の勃発により叶わなかった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＜欧州は統合、アジアは分断、という結果を生む＞</a:t>
            </a:r>
            <a:endParaRPr lang="ja-JP" altLang="en-US" dirty="0">
              <a:highlight>
                <a:srgbClr val="FFFF00"/>
              </a:highlight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63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F5842F-03A0-43A3-8AF7-B3A9C157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もう一つは、</a:t>
            </a:r>
            <a:r>
              <a:rPr kumimoji="1" lang="en-US" altLang="ja-JP" b="1" u="sng" dirty="0">
                <a:solidFill>
                  <a:srgbClr val="FF0000"/>
                </a:solidFill>
              </a:rPr>
              <a:t>75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年のヘルシンキ宣言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237BAE-76BB-48F1-B977-A962FCEB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75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年の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ヘルシンキ宣言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１）西欧とソ連も参加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する、安全保障枠組み、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CSCE(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欧州安保協力会議）が、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NGO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組織としてできる。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２）環境問題、安全保障と平和、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領土国境変更は行わない</a:t>
            </a:r>
            <a:r>
              <a:rPr lang="ja-JP" altLang="en-US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（凍結）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という中で、東西の平和と安定を目指す。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３）冷戦後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OSCE(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全欧安保協力機構）として、現在も東西対立や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紛争を、平和と外交話し合いによって解決する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という方向を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徹底的に目指す。</a:t>
            </a:r>
            <a:endParaRPr lang="ja-JP" altLang="en-US" dirty="0"/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アジアでもそうした組織を、</a:t>
            </a:r>
            <a:r>
              <a:rPr lang="ja-JP" altLang="en-US" b="1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沖縄をハブとした地域国家の</a:t>
            </a:r>
            <a:endParaRPr lang="en-US" altLang="ja-JP" b="1" dirty="0"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自治体、学者、メディア、市民、若者の共同育成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と合わせて、作っていきたい。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71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DBE509-079E-4466-88B4-6E5404F9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7971"/>
            <a:ext cx="11734800" cy="904973"/>
          </a:xfrm>
        </p:spPr>
        <p:txBody>
          <a:bodyPr>
            <a:no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バイデン、</a:t>
            </a:r>
            <a:r>
              <a:rPr kumimoji="1" lang="en-US" altLang="ja-JP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kumimoji="1"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</a:t>
            </a:r>
            <a:r>
              <a:rPr kumimoji="1" lang="en-US" altLang="ja-JP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G7</a:t>
            </a:r>
            <a:r>
              <a:rPr kumimoji="1"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で、コロナ後の戦後に対し</a:t>
            </a:r>
            <a:r>
              <a:rPr kumimoji="1" lang="ja-JP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「価値の同盟」</a:t>
            </a:r>
            <a:r>
              <a:rPr kumimoji="1" lang="ja-JP" altLang="en-US" sz="2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主張：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ウィルソン、ローズベルトを意識　</a:t>
            </a:r>
            <a:br>
              <a:rPr kumimoji="1" lang="en-US" altLang="ja-JP" sz="2800" dirty="0">
                <a:solidFill>
                  <a:srgbClr val="FF0000"/>
                </a:solidFill>
              </a:rPr>
            </a:br>
            <a:r>
              <a:rPr kumimoji="1" lang="ja-JP" altLang="en-US" sz="2800" dirty="0">
                <a:solidFill>
                  <a:srgbClr val="FF0000"/>
                </a:solidFill>
              </a:rPr>
              <a:t>  </a:t>
            </a:r>
            <a:r>
              <a:rPr kumimoji="1" lang="ja-JP" altLang="en-US" sz="2400" dirty="0">
                <a:solidFill>
                  <a:srgbClr val="FF0000"/>
                </a:solidFill>
              </a:rPr>
              <a:t>しかし「普遍的価値」でなく「対専制政治」で世界を</a:t>
            </a:r>
            <a:r>
              <a:rPr lang="ja-JP" altLang="en-US" sz="2400" dirty="0">
                <a:solidFill>
                  <a:srgbClr val="FF0000"/>
                </a:solidFill>
              </a:rPr>
              <a:t>分断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6D890-2663-4438-BB22-6B6A185D9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91" y="1673677"/>
            <a:ext cx="10832830" cy="515106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　　　　　　　　</a:t>
            </a:r>
            <a:r>
              <a:rPr kumimoji="1" lang="ja-JP" altLang="en-US" dirty="0"/>
              <a:t>明らかに、</a:t>
            </a:r>
            <a:r>
              <a:rPr kumimoji="1" lang="ja-JP" altLang="en-US" u="sng" dirty="0">
                <a:highlight>
                  <a:srgbClr val="FFFF00"/>
                </a:highlight>
              </a:rPr>
              <a:t>中国の封じ込めを意図　＜アメリカを抜く勢いの中国を警戒＞　</a:t>
            </a:r>
            <a:endParaRPr kumimoji="1" lang="en-US" altLang="ja-JP" u="sng" dirty="0">
              <a:highlight>
                <a:srgbClr val="FFFF00"/>
              </a:highlight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　　　　　　　　欧州、日本、戸惑い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　　　　　　　＜東アジアが中東に代わって、米中対立の最前線になる？＞</a:t>
            </a:r>
            <a:endParaRPr lang="en-US" altLang="ja-JP" dirty="0"/>
          </a:p>
          <a:p>
            <a:r>
              <a:rPr lang="ja-JP" altLang="en-US" dirty="0"/>
              <a:t>　　　　　　　　（アフガニスタンからの撤退、米英豪の軍艦、潜水艦が続々と台湾・沖縄、</a:t>
            </a:r>
            <a:endParaRPr lang="en-US" altLang="ja-JP" dirty="0"/>
          </a:p>
          <a:p>
            <a:r>
              <a:rPr lang="ja-JP" altLang="en-US" dirty="0"/>
              <a:t>　　　　　　　　南シナ海へ）</a:t>
            </a:r>
            <a:r>
              <a:rPr lang="ja-JP" altLang="en-US" b="1" dirty="0"/>
              <a:t>＜むしろ軍事化</a:t>
            </a:r>
            <a:r>
              <a:rPr lang="ja-JP" altLang="en-US" dirty="0"/>
              <a:t>＞</a:t>
            </a:r>
            <a:endParaRPr lang="en-US" altLang="ja-JP" dirty="0"/>
          </a:p>
          <a:p>
            <a:endParaRPr lang="en-US" altLang="ja-JP" u="sng" dirty="0">
              <a:solidFill>
                <a:srgbClr val="FF0000"/>
              </a:solidFill>
            </a:endParaRPr>
          </a:p>
          <a:p>
            <a:r>
              <a:rPr lang="ja-JP" altLang="en-US" b="1" u="sng" dirty="0">
                <a:solidFill>
                  <a:srgbClr val="FF0000"/>
                </a:solidFill>
              </a:rPr>
              <a:t>「価値の同盟」「民主主義サミット」</a:t>
            </a:r>
            <a:r>
              <a:rPr lang="ja-JP" altLang="en-US" u="sng" dirty="0">
                <a:solidFill>
                  <a:srgbClr val="FF0000"/>
                </a:solidFill>
              </a:rPr>
              <a:t>は、「新冷戦」をもたらすのか</a:t>
            </a:r>
            <a:r>
              <a:rPr lang="ja-JP" altLang="en-US" dirty="0"/>
              <a:t>、あるいは、</a:t>
            </a:r>
            <a:endParaRPr lang="en-US" altLang="ja-JP" dirty="0"/>
          </a:p>
          <a:p>
            <a:r>
              <a:rPr lang="ja-JP" altLang="en-US" b="1" dirty="0">
                <a:solidFill>
                  <a:srgbClr val="FF0000"/>
                </a:solidFill>
              </a:rPr>
              <a:t>アメリカの覇権衰退</a:t>
            </a:r>
            <a:r>
              <a:rPr lang="ja-JP" altLang="en-US" dirty="0">
                <a:solidFill>
                  <a:srgbClr val="FF0000"/>
                </a:solidFill>
              </a:rPr>
              <a:t>の始まりか？：　バイデンの行動はかなり内政に依拠：共和党への配慮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欧州、日本、</a:t>
            </a:r>
            <a:r>
              <a:rPr lang="en-US" altLang="ja-JP" dirty="0"/>
              <a:t>ASEAN</a:t>
            </a:r>
            <a:r>
              <a:rPr lang="ja-JP" altLang="en-US" dirty="0"/>
              <a:t>は、米中対立に際し、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＜アメリカの側につくのか、</a:t>
            </a:r>
            <a:r>
              <a:rPr lang="ja-JP" altLang="en-US" u="sng" dirty="0">
                <a:solidFill>
                  <a:srgbClr val="FF0000"/>
                </a:solidFill>
              </a:rPr>
              <a:t>中国との経済関係を維持するのか＞</a:t>
            </a:r>
            <a:r>
              <a:rPr lang="ja-JP" altLang="en-US" u="sng" dirty="0"/>
              <a:t>苦しい選択をせまられる</a:t>
            </a:r>
            <a:endParaRPr lang="en-US" altLang="ja-JP" u="sng" dirty="0"/>
          </a:p>
          <a:p>
            <a:r>
              <a:rPr kumimoji="1" lang="ja-JP" altLang="en-US" dirty="0"/>
              <a:t>→バイデンは、ウィルソン、ローズベルトに並び、　　　　　　「どちらも」</a:t>
            </a:r>
            <a:endParaRPr kumimoji="1" lang="en-US" altLang="ja-JP" dirty="0"/>
          </a:p>
          <a:p>
            <a:r>
              <a:rPr kumimoji="1" lang="en-US" altLang="ja-JP" dirty="0"/>
              <a:t>21</a:t>
            </a:r>
            <a:r>
              <a:rPr kumimoji="1" lang="ja-JP" altLang="en-US" dirty="0"/>
              <a:t>世紀の新しい価値をリードできるのか？　民主主義で世界を分断することは生産的か？</a:t>
            </a:r>
            <a:endParaRPr kumimoji="1" lang="en-US" altLang="ja-JP" dirty="0"/>
          </a:p>
          <a:p>
            <a:r>
              <a:rPr lang="ja-JP" altLang="en-US" dirty="0"/>
              <a:t>国際社会では、もはや</a:t>
            </a:r>
            <a:r>
              <a:rPr lang="en-US" altLang="ja-JP" dirty="0"/>
              <a:t>G7</a:t>
            </a:r>
            <a:r>
              <a:rPr lang="ja-JP" altLang="en-US" dirty="0"/>
              <a:t>のリードの時代は終わり、</a:t>
            </a:r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  <a:highlight>
                  <a:srgbClr val="FFFF00"/>
                </a:highlight>
              </a:rPr>
              <a:t>G20</a:t>
            </a:r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の時代（</a:t>
            </a:r>
            <a:r>
              <a:rPr lang="ja-JP" altLang="en-US" dirty="0">
                <a:highlight>
                  <a:srgbClr val="FFFF00"/>
                </a:highlight>
              </a:rPr>
              <a:t>中・ロ・</a:t>
            </a:r>
            <a:r>
              <a:rPr lang="en-US" altLang="ja-JP" dirty="0">
                <a:highlight>
                  <a:srgbClr val="FFFF00"/>
                </a:highlight>
              </a:rPr>
              <a:t>BIRCS</a:t>
            </a:r>
            <a:r>
              <a:rPr lang="ja-JP" altLang="en-US" dirty="0">
                <a:highlight>
                  <a:srgbClr val="FFFF00"/>
                </a:highlight>
              </a:rPr>
              <a:t>含む）</a:t>
            </a:r>
            <a:r>
              <a:rPr lang="ja-JP" altLang="en-US" dirty="0"/>
              <a:t>に入りつつあるとの声も。</a:t>
            </a:r>
            <a:endParaRPr kumimoji="1" lang="ja-JP" altLang="en-US" dirty="0"/>
          </a:p>
        </p:txBody>
      </p:sp>
      <p:pic>
        <p:nvPicPr>
          <p:cNvPr id="3076" name="Picture 4" descr="バイデン新政権のキーマンは誰か？ | NHK政治マガジン">
            <a:extLst>
              <a:ext uri="{FF2B5EF4-FFF2-40B4-BE49-F238E27FC236}">
                <a16:creationId xmlns:a16="http://schemas.microsoft.com/office/drawing/2014/main" id="{5E23233D-26AD-4676-98DB-EE75F903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1673677"/>
            <a:ext cx="2579702" cy="19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3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40B95-F223-4E1B-8F85-FA0B80D4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3386"/>
            <a:ext cx="9601200" cy="1129857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/>
              <a:t>コロナ後、</a:t>
            </a:r>
            <a:r>
              <a:rPr kumimoji="1" lang="en-US" altLang="ja-JP" sz="4000" dirty="0"/>
              <a:t>21</a:t>
            </a:r>
            <a:r>
              <a:rPr kumimoji="1" lang="ja-JP" altLang="en-US" sz="4000" dirty="0"/>
              <a:t>世紀の前半を作る新たな</a:t>
            </a:r>
            <a:r>
              <a:rPr kumimoji="1" lang="en-US" altLang="ja-JP" sz="4000" dirty="0"/>
              <a:t>10</a:t>
            </a:r>
            <a:r>
              <a:rPr kumimoji="1" lang="ja-JP" altLang="en-US" sz="4000" dirty="0"/>
              <a:t>年にむけ、いかなる時代を作るのか？が問われる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D80F30-B965-4386-B139-B283F27F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453243"/>
            <a:ext cx="10656541" cy="5181734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１．</a:t>
            </a:r>
            <a:r>
              <a:rPr kumimoji="1" lang="ja-JP" altLang="en-US" dirty="0">
                <a:solidFill>
                  <a:srgbClr val="FF0000"/>
                </a:solidFill>
              </a:rPr>
              <a:t>アメリカの</a:t>
            </a:r>
            <a:r>
              <a:rPr kumimoji="1" lang="en-US" altLang="ja-JP" dirty="0">
                <a:solidFill>
                  <a:srgbClr val="FF0000"/>
                </a:solidFill>
              </a:rPr>
              <a:t>1</a:t>
            </a:r>
            <a:r>
              <a:rPr kumimoji="1" lang="ja-JP" altLang="en-US" dirty="0">
                <a:solidFill>
                  <a:srgbClr val="FF0000"/>
                </a:solidFill>
              </a:rPr>
              <a:t>国による覇権は、ゆっくりと終わりつつある。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＜＜多極化時代＞＞</a:t>
            </a:r>
            <a:endParaRPr kumimoji="1"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/>
              <a:t>トランプとその支持者のいう、</a:t>
            </a:r>
            <a:r>
              <a:rPr lang="en-US" altLang="ja-JP" u="sng" dirty="0"/>
              <a:t>MAGA(Make America Great </a:t>
            </a:r>
            <a:r>
              <a:rPr lang="en-US" altLang="ja-JP" u="sng" dirty="0">
                <a:solidFill>
                  <a:srgbClr val="FF0000"/>
                </a:solidFill>
              </a:rPr>
              <a:t>Again</a:t>
            </a:r>
            <a:r>
              <a:rPr lang="en-US" altLang="ja-JP" u="sng" dirty="0"/>
              <a:t>)</a:t>
            </a:r>
            <a:r>
              <a:rPr lang="ja-JP" altLang="en-US" dirty="0"/>
              <a:t>自体が、</a:t>
            </a:r>
            <a:endParaRPr lang="en-US" altLang="ja-JP" dirty="0"/>
          </a:p>
          <a:p>
            <a:r>
              <a:rPr kumimoji="1" lang="ja-JP" altLang="en-US" dirty="0"/>
              <a:t>アメリカの限界と斜陽を示している。</a:t>
            </a:r>
            <a:endParaRPr kumimoji="1" lang="en-US" altLang="ja-JP" dirty="0"/>
          </a:p>
          <a:p>
            <a:r>
              <a:rPr lang="ja-JP" altLang="en-US" dirty="0"/>
              <a:t>これへの対抗として、</a:t>
            </a:r>
            <a:r>
              <a:rPr lang="en-US" altLang="ja-JP" u="sng" dirty="0"/>
              <a:t>BLM(Black Lives Matter)</a:t>
            </a:r>
            <a:r>
              <a:rPr lang="ja-JP" altLang="en-US" dirty="0"/>
              <a:t>黒人の命も大切！が起こった</a:t>
            </a:r>
            <a:endParaRPr lang="en-US" altLang="ja-JP" dirty="0"/>
          </a:p>
          <a:p>
            <a:r>
              <a:rPr kumimoji="1" lang="ja-JP" altLang="en-US" dirty="0"/>
              <a:t>なにをなすべきか？　</a:t>
            </a:r>
            <a:endParaRPr kumimoji="1" lang="en-US" altLang="ja-JP" dirty="0"/>
          </a:p>
          <a:p>
            <a:r>
              <a:rPr lang="ja-JP" altLang="en-US" dirty="0"/>
              <a:t>１）「価値の同盟」「民主主義サミット」による「中国の封じ込め」は危険！</a:t>
            </a:r>
            <a:endParaRPr lang="en-US" altLang="ja-JP" dirty="0"/>
          </a:p>
          <a:p>
            <a:r>
              <a:rPr kumimoji="1" lang="ja-JP" altLang="en-US" dirty="0"/>
              <a:t>２）</a:t>
            </a:r>
            <a:r>
              <a:rPr kumimoji="1" lang="ja-JP" altLang="en-US" dirty="0">
                <a:solidFill>
                  <a:srgbClr val="FF0000"/>
                </a:solidFill>
              </a:rPr>
              <a:t>成長する中国やインドと</a:t>
            </a:r>
            <a:r>
              <a:rPr lang="ja-JP" altLang="en-US" dirty="0">
                <a:solidFill>
                  <a:srgbClr val="FF0000"/>
                </a:solidFill>
              </a:rPr>
              <a:t>も連携し</a:t>
            </a:r>
            <a:r>
              <a:rPr kumimoji="1" lang="ja-JP" altLang="en-US" dirty="0"/>
              <a:t>、経済、</a:t>
            </a:r>
            <a:r>
              <a:rPr kumimoji="1" lang="en-US" altLang="ja-JP" dirty="0"/>
              <a:t>IT, AI, </a:t>
            </a:r>
            <a:r>
              <a:rPr kumimoji="1" lang="ja-JP" altLang="en-US" dirty="0"/>
              <a:t>医療技術、ワクチンも含め、</a:t>
            </a:r>
            <a:endParaRPr kumimoji="1" lang="en-US" altLang="ja-JP" dirty="0"/>
          </a:p>
          <a:p>
            <a:r>
              <a:rPr kumimoji="1" lang="ja-JP" alt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＜締め出すのではなく、若者と共同して新しい未来と繁栄を構想＞</a:t>
            </a:r>
            <a:endParaRPr kumimoji="1" lang="en-US" altLang="ja-JP" b="1" u="sng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/>
              <a:t>東アジアの要は、沖縄！</a:t>
            </a:r>
            <a:endParaRPr kumimoji="1" lang="en-US" altLang="ja-JP" dirty="0"/>
          </a:p>
          <a:p>
            <a:r>
              <a:rPr kumimoji="1" lang="ja-JP" altLang="en-US" dirty="0">
                <a:highlight>
                  <a:srgbClr val="FFFF00"/>
                </a:highlight>
              </a:rPr>
              <a:t>コロナ後やるべきことは、★</a:t>
            </a:r>
            <a:r>
              <a: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「</a:t>
            </a:r>
            <a:r>
              <a:rPr kumimoji="1" lang="ja-JP" alt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対立してきた国と和解する</a:t>
            </a:r>
            <a:r>
              <a:rPr kumimoji="1"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こと」</a:t>
            </a:r>
            <a:endParaRPr kumimoji="1"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紛争を可能な限り停戦に！</a:t>
            </a:r>
            <a:endParaRPr kumimoji="1"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/>
              <a:t>中国、インド、アジア、アフリカなど</a:t>
            </a:r>
            <a:r>
              <a:rPr lang="ja-JP" altLang="en-US" b="1" dirty="0">
                <a:highlight>
                  <a:srgbClr val="FFFF00"/>
                </a:highlight>
              </a:rPr>
              <a:t>新興諸国との地域連携</a:t>
            </a:r>
            <a:r>
              <a:rPr lang="ja-JP" altLang="en-US" b="1" dirty="0"/>
              <a:t>と協力こそ、</a:t>
            </a:r>
            <a:endParaRPr lang="en-US" altLang="ja-JP" b="1" dirty="0"/>
          </a:p>
          <a:p>
            <a:r>
              <a:rPr lang="ja-JP" altLang="en-US" b="1" dirty="0"/>
              <a:t>先進国自身の再生と繁栄の基盤がある。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3709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99C07C-86F8-46ED-8558-E4569794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1067707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/>
              <a:t>21</a:t>
            </a:r>
            <a:r>
              <a:rPr kumimoji="1" lang="ja-JP" altLang="en-US" sz="4000" dirty="0"/>
              <a:t>世紀の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新自由主義</a:t>
            </a:r>
            <a:r>
              <a:rPr kumimoji="1" lang="ja-JP" altLang="en-US" sz="4000" dirty="0">
                <a:solidFill>
                  <a:srgbClr val="FF0000"/>
                </a:solidFill>
              </a:rPr>
              <a:t>（</a:t>
            </a:r>
            <a:r>
              <a:rPr kumimoji="1" lang="en-US" altLang="ja-JP" sz="4000" dirty="0">
                <a:solidFill>
                  <a:srgbClr val="FF0000"/>
                </a:solidFill>
              </a:rPr>
              <a:t>Globalization</a:t>
            </a:r>
            <a:r>
              <a:rPr kumimoji="1" lang="ja-JP" altLang="en-US" sz="4000" dirty="0">
                <a:solidFill>
                  <a:srgbClr val="FF0000"/>
                </a:solidFill>
              </a:rPr>
              <a:t>）</a:t>
            </a:r>
            <a:br>
              <a:rPr kumimoji="1" lang="en-US" altLang="ja-JP" sz="4000" dirty="0">
                <a:solidFill>
                  <a:srgbClr val="FF0000"/>
                </a:solidFill>
              </a:rPr>
            </a:br>
            <a:r>
              <a:rPr kumimoji="1" lang="ja-JP" altLang="en-US" sz="4000" dirty="0">
                <a:solidFill>
                  <a:srgbClr val="FF0000"/>
                </a:solidFill>
              </a:rPr>
              <a:t>　</a:t>
            </a:r>
            <a:r>
              <a:rPr kumimoji="1" lang="ja-JP" altLang="en-US" sz="4000" dirty="0"/>
              <a:t>　</a:t>
            </a:r>
            <a:r>
              <a:rPr lang="ja-JP" altLang="en-US" sz="4000" dirty="0"/>
              <a:t>　　</a:t>
            </a:r>
            <a:r>
              <a:rPr kumimoji="1" lang="ja-JP" altLang="en-US" sz="4000" dirty="0"/>
              <a:t>競争と、格差を生む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B04590-5980-47B0-936C-247510B4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5" y="1636294"/>
            <a:ext cx="10882992" cy="5056605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．</a:t>
            </a:r>
            <a:r>
              <a:rPr kumimoji="1" lang="ja-JP" altLang="en-US" u="sng" dirty="0"/>
              <a:t>格差の拡大、中産層の没落、特に先進国経済の頭打ち、</a:t>
            </a:r>
            <a:endParaRPr kumimoji="1" lang="en-US" altLang="ja-JP" u="sng" dirty="0"/>
          </a:p>
          <a:p>
            <a:r>
              <a:rPr kumimoji="1" lang="ja-JP" altLang="en-US" dirty="0"/>
              <a:t>　　皮肉なことに、</a:t>
            </a:r>
            <a:r>
              <a:rPr kumimoji="1" lang="ja-JP" altLang="en-US" b="1" dirty="0">
                <a:solidFill>
                  <a:srgbClr val="FF0000"/>
                </a:solidFill>
              </a:rPr>
              <a:t>新興国の急成長</a:t>
            </a:r>
            <a:r>
              <a:rPr kumimoji="1" lang="ja-JP" altLang="en-US" dirty="0"/>
              <a:t>を生む。</a:t>
            </a:r>
            <a:endParaRPr kumimoji="1" lang="en-US" altLang="ja-JP" dirty="0"/>
          </a:p>
          <a:p>
            <a:r>
              <a:rPr kumimoji="1" lang="ja-JP" altLang="en-US" dirty="0"/>
              <a:t>２．すでに中国は、日本の</a:t>
            </a:r>
            <a:r>
              <a:rPr kumimoji="1" lang="en-US" altLang="ja-JP" dirty="0"/>
              <a:t>GDP</a:t>
            </a:r>
            <a:r>
              <a:rPr kumimoji="1" lang="ja-JP" altLang="en-US" dirty="0"/>
              <a:t>を</a:t>
            </a:r>
            <a:r>
              <a:rPr kumimoji="1" lang="en-US" altLang="ja-JP" dirty="0"/>
              <a:t>2010</a:t>
            </a:r>
            <a:r>
              <a:rPr kumimoji="1" lang="ja-JP" altLang="en-US" dirty="0"/>
              <a:t>年に追い越し、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2014</a:t>
            </a:r>
            <a:r>
              <a:rPr kumimoji="1" lang="ja-JP" altLang="en-US" dirty="0"/>
              <a:t>年にはアメリカの</a:t>
            </a:r>
            <a:r>
              <a:rPr kumimoji="1" lang="en-US" altLang="ja-JP" dirty="0"/>
              <a:t>PPP</a:t>
            </a:r>
            <a:r>
              <a:rPr kumimoji="1" lang="ja-JP" altLang="en-US" dirty="0"/>
              <a:t>ベースの</a:t>
            </a:r>
            <a:r>
              <a:rPr kumimoji="1" lang="en-US" altLang="ja-JP" dirty="0"/>
              <a:t>GDP</a:t>
            </a:r>
            <a:r>
              <a:rPr kumimoji="1" lang="ja-JP" altLang="en-US" dirty="0"/>
              <a:t>をも追い越す。　</a:t>
            </a:r>
            <a:endParaRPr kumimoji="1"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中国、今や</a:t>
            </a:r>
            <a:r>
              <a:rPr kumimoji="1" lang="ja-JP" altLang="en-US" dirty="0">
                <a:solidFill>
                  <a:srgbClr val="FF0000"/>
                </a:solidFill>
              </a:rPr>
              <a:t>日本の</a:t>
            </a:r>
            <a:r>
              <a:rPr kumimoji="1" lang="en-US" altLang="ja-JP" dirty="0">
                <a:solidFill>
                  <a:srgbClr val="FF0000"/>
                </a:solidFill>
              </a:rPr>
              <a:t>3</a:t>
            </a:r>
            <a:r>
              <a:rPr kumimoji="1" lang="ja-JP" altLang="en-US" dirty="0">
                <a:solidFill>
                  <a:srgbClr val="FF0000"/>
                </a:solidFill>
              </a:rPr>
              <a:t>倍の</a:t>
            </a:r>
            <a:r>
              <a:rPr kumimoji="1" lang="en-US" altLang="ja-JP" dirty="0">
                <a:solidFill>
                  <a:srgbClr val="FF0000"/>
                </a:solidFill>
              </a:rPr>
              <a:t>GDP.</a:t>
            </a:r>
            <a:r>
              <a:rPr kumimoji="1" lang="ja-JP" altLang="en-US" dirty="0">
                <a:solidFill>
                  <a:srgbClr val="FF0000"/>
                </a:solidFill>
              </a:rPr>
              <a:t>　</a:t>
            </a:r>
            <a:r>
              <a:rPr kumimoji="1" lang="en-US" altLang="ja-JP" dirty="0">
                <a:solidFill>
                  <a:srgbClr val="FF0000"/>
                </a:solidFill>
              </a:rPr>
              <a:t>2028</a:t>
            </a:r>
            <a:r>
              <a:rPr kumimoji="1" lang="ja-JP" altLang="en-US" dirty="0">
                <a:solidFill>
                  <a:srgbClr val="FF0000"/>
                </a:solidFill>
              </a:rPr>
              <a:t>－</a:t>
            </a:r>
            <a:r>
              <a:rPr kumimoji="1" lang="en-US" altLang="ja-JP" dirty="0">
                <a:solidFill>
                  <a:srgbClr val="FF0000"/>
                </a:solidFill>
              </a:rPr>
              <a:t>30</a:t>
            </a:r>
            <a:r>
              <a:rPr kumimoji="1" lang="ja-JP" altLang="en-US" dirty="0">
                <a:solidFill>
                  <a:srgbClr val="FF0000"/>
                </a:solidFill>
              </a:rPr>
              <a:t>年にはアメリカを超え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世界一になる</a:t>
            </a:r>
            <a:r>
              <a:rPr kumimoji="1" lang="ja-JP" altLang="en-US" dirty="0"/>
              <a:t>。（イギリスの経済シンクタンク、世銀、</a:t>
            </a:r>
            <a:r>
              <a:rPr kumimoji="1" lang="en-US" altLang="ja-JP" dirty="0"/>
              <a:t>IMF</a:t>
            </a:r>
            <a:r>
              <a:rPr kumimoji="1" lang="ja-JP" altLang="en-US" dirty="0"/>
              <a:t>、</a:t>
            </a:r>
            <a:r>
              <a:rPr kumimoji="1" lang="en-US" altLang="ja-JP" dirty="0"/>
              <a:t>OECD)</a:t>
            </a:r>
          </a:p>
          <a:p>
            <a:pPr marL="0" indent="0">
              <a:buNone/>
            </a:pPr>
            <a:r>
              <a:rPr lang="ja-JP" altLang="en-US" dirty="0"/>
              <a:t>アメリカ</a:t>
            </a:r>
            <a:r>
              <a:rPr lang="en-US" altLang="ja-JP" dirty="0"/>
              <a:t>/</a:t>
            </a:r>
            <a:r>
              <a:rPr kumimoji="1" lang="ja-JP" altLang="en-US" dirty="0"/>
              <a:t>トランプによる、経済</a:t>
            </a:r>
            <a:r>
              <a:rPr kumimoji="1" lang="en-US" altLang="ja-JP" dirty="0"/>
              <a:t>Deal :</a:t>
            </a:r>
            <a:r>
              <a:rPr kumimoji="1" lang="ja-JP" altLang="en-US" dirty="0"/>
              <a:t>中国の抑え込み、米中貿易戦争　仕掛ける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IMF</a:t>
            </a:r>
            <a:r>
              <a:rPr kumimoji="1" lang="ja-JP" altLang="en-US" dirty="0"/>
              <a:t>や世銀、</a:t>
            </a:r>
            <a:r>
              <a:rPr kumimoji="1" lang="en-US" altLang="ja-JP" dirty="0"/>
              <a:t>OECD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30</a:t>
            </a:r>
            <a:r>
              <a:rPr kumimoji="1" lang="ja-JP" altLang="en-US" dirty="0"/>
              <a:t>年代にはインドがアメリカを追い越し、世界</a:t>
            </a:r>
            <a:r>
              <a:rPr kumimoji="1" lang="en-US" altLang="ja-JP" dirty="0"/>
              <a:t>2</a:t>
            </a:r>
            <a:r>
              <a:rPr kumimoji="1" lang="ja-JP" altLang="en-US" dirty="0"/>
              <a:t>位になることを予言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米中貿易戦争により打撃を受けるのはアメリカ経済と消費者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u="sng" dirty="0">
                <a:highlight>
                  <a:srgbClr val="FFFF00"/>
                </a:highlight>
              </a:rPr>
              <a:t>米中経済、中国を含む世界経済は、相互に密接に結びついている</a:t>
            </a:r>
            <a:r>
              <a:rPr lang="ja-JP" altLang="en-US" dirty="0">
                <a:highlight>
                  <a:srgbClr val="FFFF00"/>
                </a:highlight>
              </a:rPr>
              <a:t>。</a:t>
            </a:r>
            <a:endParaRPr lang="en-US" altLang="ja-JP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dirty="0">
                <a:highlight>
                  <a:srgbClr val="FFFF00"/>
                </a:highlight>
              </a:rPr>
              <a:t>★</a:t>
            </a:r>
            <a:r>
              <a:rPr lang="ja-JP" altLang="en-US" b="1" dirty="0">
                <a:highlight>
                  <a:srgbClr val="FFFF00"/>
                </a:highlight>
              </a:rPr>
              <a:t>対立ではなく、相互信頼と繁栄が重要</a:t>
            </a:r>
            <a:r>
              <a:rPr lang="ja-JP" altLang="en-US" dirty="0"/>
              <a:t>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089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9898</TotalTime>
  <Words>4194</Words>
  <Application>Microsoft Office PowerPoint</Application>
  <PresentationFormat>ワイド画面</PresentationFormat>
  <Paragraphs>258</Paragraphs>
  <Slides>25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BIZ UDPゴシック</vt:lpstr>
      <vt:lpstr>BIZ UDゴシック</vt:lpstr>
      <vt:lpstr>游ゴシック</vt:lpstr>
      <vt:lpstr>游ゴシック Light</vt:lpstr>
      <vt:lpstr>Arial</vt:lpstr>
      <vt:lpstr>Arial Rounded MT Bold</vt:lpstr>
      <vt:lpstr>Congenial Black</vt:lpstr>
      <vt:lpstr>Univers</vt:lpstr>
      <vt:lpstr>Office テーマ</vt:lpstr>
      <vt:lpstr>GradientVTI</vt:lpstr>
      <vt:lpstr>沖縄本土復帰50年のシンポジウム 2022.3.26.  沖縄をハブとする地域連携と信頼醸成 独仏和解を日中沖縄和解に繋げられるか？ </vt:lpstr>
      <vt:lpstr>「中国がアメリカを抜いて「経済で世界一」になる前に、                 日本がとるべき路線           ー経済はアジア、政治はアメリカー」</vt:lpstr>
      <vt:lpstr>コロナ禍、感染4億８000万人、死者600万（ホロコーストを超える） 欧米が、320万・半分以上。 他方2100年（あと80年）の世界人口、アジアとアフリカで、8割以上 Anthropocene（人新世）:世界の長期的再構築 : 欧米の時代は、人口学的にも衰退。アジア・アフリカの時代が8割（黄色・赤）中印３０億。世界の4割 https://graphic-data.com/page/geography/021</vt:lpstr>
      <vt:lpstr>20世紀、世界の秩序形成を牽引してきたアメリカ　100年前 （帝国主義・植民地主義を引きずる欧州に対し、新秩序を考案）</vt:lpstr>
      <vt:lpstr>ヨーロッパ：戦争後の、地域連携、信頼醸成 </vt:lpstr>
      <vt:lpstr>もう一つは、75年のヘルシンキ宣言</vt:lpstr>
      <vt:lpstr>バイデン、2021年6月のG7で、コロナ後の戦後に対し「価値の同盟」主張：ウィルソン、ローズベルトを意識　   しかし「普遍的価値」でなく「対専制政治」で世界を分断</vt:lpstr>
      <vt:lpstr>コロナ後、21世紀の前半を作る新たな10年にむけ、いかなる時代を作るのか？が問われる</vt:lpstr>
      <vt:lpstr>21世紀の新自由主義（Globalization） 　　　　競争と、格差を生む</vt:lpstr>
      <vt:lpstr>アメリカによる「中国封じ込め」の開始</vt:lpstr>
      <vt:lpstr>★★日本の地政学的位置（西に倒してみると。。。） ー3000キロにわたる大陸封じ込めの自然要塞 日本列島・沖縄・台湾の連携により、アメリカにとって ロシア・北朝鮮・中国に対し、最良の要塞、前線基地となる （この細腕で、3方からミサイルが飛んできて、弁慶のように守れるか？）</vt:lpstr>
      <vt:lpstr>アメリカのインド太平洋戦略とは？ 　　　　　QUAD, QUADプラス</vt:lpstr>
      <vt:lpstr>QUAD （日米豪印4か国戦略対話）（朝日新聞）</vt:lpstr>
      <vt:lpstr>インドの戦略：QUADを超える。南アジア 地域協力　日インド学術交流 （学術会議・インド社会科学院との共同）</vt:lpstr>
      <vt:lpstr>　　　　　　　　　インドの地域協力 　　　　　　　　　　　BIMSTEC</vt:lpstr>
      <vt:lpstr>AUKUS:米英豪の軍事情報同盟 AU, UK, USの頭文字　3国同盟　４億超 　　軍事・IT・核（中国のIT人口10億！） 　バイデン・ジョンソン・モリソン　（Wow! Korea）</vt:lpstr>
      <vt:lpstr>AUKUSと、フランスも（加わりたい！） ：反中国軍事網。（毎日新聞）</vt:lpstr>
      <vt:lpstr>「米中核戦争のシナリオ」中国の台湾進攻を煽る</vt:lpstr>
      <vt:lpstr>戦争を仕掛けるのは中国か、アメリカか？</vt:lpstr>
      <vt:lpstr>欧州のヘルシンキ宣言をアジアにも！ NGOによる、安全保障の合意、 沖縄を平和のセンター、ハブとする！！</vt:lpstr>
      <vt:lpstr>東アジア再編と共同ー米・韓・日vs 中国・ロシア・北朝鮮　 　＜東アジアの政治経済をどう再編するか？＞ 　　　　AUKUSのアジア進行を阻止できるか？</vt:lpstr>
      <vt:lpstr>何をなすべきか？: 戦争でなく経済共同、アジア安全保障会議の構築</vt:lpstr>
      <vt:lpstr>　　　　31．結論　なにをなすべきか？　＜マクロな視点＞ 　→21世紀の新世界秩序を沖縄から、アジアから！ 米ソ二極の時代から多極・多様性の時代へ：アジア・アフリカは後発でも敵でもない。 文明の発祥地　　中国の封じ込めでなく、共同・連携　</vt:lpstr>
      <vt:lpstr>何をなすべきか？沖縄をハブとする信頼醸成のネットワーク </vt:lpstr>
      <vt:lpstr>　　　　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全国地方議員交流会   パネルディスカッション  2021.8.10   東アジアは「新冷戦」の舞台となるか？  バイデン政権の新しい東アジア戦略</dc:title>
  <dc:creator>Haba Kumiko</dc:creator>
  <cp:lastModifiedBy>Haba Kumiko</cp:lastModifiedBy>
  <cp:revision>32</cp:revision>
  <cp:lastPrinted>2022-03-26T09:40:39Z</cp:lastPrinted>
  <dcterms:created xsi:type="dcterms:W3CDTF">2021-08-08T07:16:35Z</dcterms:created>
  <dcterms:modified xsi:type="dcterms:W3CDTF">2022-04-29T04:10:03Z</dcterms:modified>
</cp:coreProperties>
</file>